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9"/>
  </p:notesMasterIdLst>
  <p:sldIdLst>
    <p:sldId id="256" r:id="rId2"/>
    <p:sldId id="258" r:id="rId3"/>
    <p:sldId id="267" r:id="rId4"/>
    <p:sldId id="268" r:id="rId5"/>
    <p:sldId id="269" r:id="rId6"/>
    <p:sldId id="260" r:id="rId7"/>
    <p:sldId id="259" r:id="rId8"/>
    <p:sldId id="257" r:id="rId9"/>
    <p:sldId id="266" r:id="rId10"/>
    <p:sldId id="261" r:id="rId11"/>
    <p:sldId id="262" r:id="rId12"/>
    <p:sldId id="263" r:id="rId13"/>
    <p:sldId id="264" r:id="rId14"/>
    <p:sldId id="271" r:id="rId15"/>
    <p:sldId id="265" r:id="rId16"/>
    <p:sldId id="270" r:id="rId17"/>
    <p:sldId id="272" r:id="rId18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607" autoAdjust="0"/>
  </p:normalViewPr>
  <p:slideViewPr>
    <p:cSldViewPr>
      <p:cViewPr>
        <p:scale>
          <a:sx n="100" d="100"/>
          <a:sy n="100" d="100"/>
        </p:scale>
        <p:origin x="-294" y="-2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4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7E065D-3738-4CE8-858F-73E818065E74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</dgm:pt>
    <dgm:pt modelId="{99FC21C8-FA20-4547-A202-E0D3D8285BCD}">
      <dgm:prSet phldrT="[Tekst]"/>
      <dgm:spPr/>
      <dgm:t>
        <a:bodyPr/>
        <a:lstStyle/>
        <a:p>
          <a:r>
            <a:rPr lang="pl-PL" dirty="0" smtClean="0"/>
            <a:t>Cefeida nie może się przeciwstawić sile ciążenia i się kurczy</a:t>
          </a:r>
          <a:endParaRPr lang="pl-PL" dirty="0"/>
        </a:p>
      </dgm:t>
    </dgm:pt>
    <dgm:pt modelId="{1F53A5B9-E1A2-47D6-9B08-600745B2502B}" type="parTrans" cxnId="{2DDCE72E-E18F-4BA0-A795-E2FF062D5949}">
      <dgm:prSet/>
      <dgm:spPr/>
      <dgm:t>
        <a:bodyPr/>
        <a:lstStyle/>
        <a:p>
          <a:endParaRPr lang="pl-PL"/>
        </a:p>
      </dgm:t>
    </dgm:pt>
    <dgm:pt modelId="{2DB8A5F0-CE57-4AAC-8995-4D1C08B2755C}" type="sibTrans" cxnId="{2DDCE72E-E18F-4BA0-A795-E2FF062D5949}">
      <dgm:prSet/>
      <dgm:spPr/>
      <dgm:t>
        <a:bodyPr/>
        <a:lstStyle/>
        <a:p>
          <a:endParaRPr lang="pl-PL"/>
        </a:p>
      </dgm:t>
    </dgm:pt>
    <dgm:pt modelId="{B1246CB6-8169-436E-86C0-08012B6A2230}">
      <dgm:prSet phldrT="[Tekst]"/>
      <dgm:spPr/>
      <dgm:t>
        <a:bodyPr/>
        <a:lstStyle/>
        <a:p>
          <a:r>
            <a:rPr lang="pl-PL" dirty="0" smtClean="0"/>
            <a:t>Paliwo w jądrze gwiazdy zostaje zagęszczone</a:t>
          </a:r>
          <a:endParaRPr lang="pl-PL" dirty="0"/>
        </a:p>
      </dgm:t>
    </dgm:pt>
    <dgm:pt modelId="{3FADBFB7-1DE3-425F-BC16-2B09502DEC49}" type="parTrans" cxnId="{8866C958-FC93-4167-99A1-ED40A41F899F}">
      <dgm:prSet/>
      <dgm:spPr/>
      <dgm:t>
        <a:bodyPr/>
        <a:lstStyle/>
        <a:p>
          <a:endParaRPr lang="pl-PL"/>
        </a:p>
      </dgm:t>
    </dgm:pt>
    <dgm:pt modelId="{0A24F0EB-93CF-43BE-9BB5-B07200F4921A}" type="sibTrans" cxnId="{8866C958-FC93-4167-99A1-ED40A41F899F}">
      <dgm:prSet/>
      <dgm:spPr/>
      <dgm:t>
        <a:bodyPr/>
        <a:lstStyle/>
        <a:p>
          <a:endParaRPr lang="pl-PL"/>
        </a:p>
      </dgm:t>
    </dgm:pt>
    <dgm:pt modelId="{A2326B29-9F0C-434D-84BD-3818D02AE538}">
      <dgm:prSet phldrT="[Tekst]"/>
      <dgm:spPr/>
      <dgm:t>
        <a:bodyPr/>
        <a:lstStyle/>
        <a:p>
          <a:r>
            <a:rPr lang="pl-PL" dirty="0" smtClean="0"/>
            <a:t>Zwiększenie produkcji energii</a:t>
          </a:r>
          <a:endParaRPr lang="pl-PL" dirty="0"/>
        </a:p>
      </dgm:t>
    </dgm:pt>
    <dgm:pt modelId="{167C3000-F0A4-4CF9-920C-AF3AE3043E79}" type="parTrans" cxnId="{F3E721E6-AF00-4D88-AE8C-939E1DFB4E2F}">
      <dgm:prSet/>
      <dgm:spPr/>
      <dgm:t>
        <a:bodyPr/>
        <a:lstStyle/>
        <a:p>
          <a:endParaRPr lang="pl-PL"/>
        </a:p>
      </dgm:t>
    </dgm:pt>
    <dgm:pt modelId="{CC4E1E0B-1E11-4C97-8374-03A39B4460E2}" type="sibTrans" cxnId="{F3E721E6-AF00-4D88-AE8C-939E1DFB4E2F}">
      <dgm:prSet/>
      <dgm:spPr/>
      <dgm:t>
        <a:bodyPr/>
        <a:lstStyle/>
        <a:p>
          <a:endParaRPr lang="pl-PL"/>
        </a:p>
      </dgm:t>
    </dgm:pt>
    <dgm:pt modelId="{C20B0460-75E1-41C4-9646-51BBCCD3A911}">
      <dgm:prSet phldrT="[Tekst]"/>
      <dgm:spPr/>
      <dgm:t>
        <a:bodyPr/>
        <a:lstStyle/>
        <a:p>
          <a:r>
            <a:rPr lang="pl-PL" dirty="0" smtClean="0"/>
            <a:t>Ogrzanie się i rozszerzenie gwiazdy</a:t>
          </a:r>
          <a:endParaRPr lang="pl-PL" dirty="0"/>
        </a:p>
      </dgm:t>
    </dgm:pt>
    <dgm:pt modelId="{88C84994-7FB0-4CB9-9FD0-B01A7352A963}" type="parTrans" cxnId="{2DFC9CA1-9A02-49A4-89AD-6A2F60BB171A}">
      <dgm:prSet/>
      <dgm:spPr/>
      <dgm:t>
        <a:bodyPr/>
        <a:lstStyle/>
        <a:p>
          <a:endParaRPr lang="pl-PL"/>
        </a:p>
      </dgm:t>
    </dgm:pt>
    <dgm:pt modelId="{D4D8B4F0-AF58-426B-914F-5911455A5737}" type="sibTrans" cxnId="{2DFC9CA1-9A02-49A4-89AD-6A2F60BB171A}">
      <dgm:prSet/>
      <dgm:spPr/>
      <dgm:t>
        <a:bodyPr/>
        <a:lstStyle/>
        <a:p>
          <a:endParaRPr lang="pl-PL"/>
        </a:p>
      </dgm:t>
    </dgm:pt>
    <dgm:pt modelId="{09061435-AE27-4728-B439-5D63D9A62F7A}">
      <dgm:prSet phldrT="[Tekst]"/>
      <dgm:spPr/>
      <dgm:t>
        <a:bodyPr/>
        <a:lstStyle/>
        <a:p>
          <a:r>
            <a:rPr lang="pl-PL" dirty="0" smtClean="0"/>
            <a:t>Wyzwolenie energii</a:t>
          </a:r>
          <a:endParaRPr lang="pl-PL" dirty="0"/>
        </a:p>
      </dgm:t>
    </dgm:pt>
    <dgm:pt modelId="{574D2368-588D-4C7F-BA40-4EF032FA5D05}" type="parTrans" cxnId="{09BA1794-BC29-4F88-B72A-BBC84A82F852}">
      <dgm:prSet/>
      <dgm:spPr/>
      <dgm:t>
        <a:bodyPr/>
        <a:lstStyle/>
        <a:p>
          <a:endParaRPr lang="pl-PL"/>
        </a:p>
      </dgm:t>
    </dgm:pt>
    <dgm:pt modelId="{97E0FF44-C862-4D89-AC9E-0BFCB3DB3C10}" type="sibTrans" cxnId="{09BA1794-BC29-4F88-B72A-BBC84A82F852}">
      <dgm:prSet/>
      <dgm:spPr/>
      <dgm:t>
        <a:bodyPr/>
        <a:lstStyle/>
        <a:p>
          <a:endParaRPr lang="pl-PL"/>
        </a:p>
      </dgm:t>
    </dgm:pt>
    <dgm:pt modelId="{C878B669-101E-4668-836A-FD0E7987C152}">
      <dgm:prSet phldrT="[Tekst]"/>
      <dgm:spPr/>
      <dgm:t>
        <a:bodyPr/>
        <a:lstStyle/>
        <a:p>
          <a:r>
            <a:rPr lang="pl-PL" dirty="0" smtClean="0"/>
            <a:t>Ochłodzenie się cefeidy</a:t>
          </a:r>
          <a:endParaRPr lang="pl-PL" dirty="0"/>
        </a:p>
      </dgm:t>
    </dgm:pt>
    <dgm:pt modelId="{EE6E3D5F-2E47-40AA-B559-1D56D3D0A75C}" type="parTrans" cxnId="{8CC3CDCF-7E9B-4013-8943-0B02992DF7D5}">
      <dgm:prSet/>
      <dgm:spPr/>
      <dgm:t>
        <a:bodyPr/>
        <a:lstStyle/>
        <a:p>
          <a:endParaRPr lang="pl-PL"/>
        </a:p>
      </dgm:t>
    </dgm:pt>
    <dgm:pt modelId="{841F9667-8987-4F6F-A599-0B7B9CD48B75}" type="sibTrans" cxnId="{8CC3CDCF-7E9B-4013-8943-0B02992DF7D5}">
      <dgm:prSet/>
      <dgm:spPr/>
      <dgm:t>
        <a:bodyPr/>
        <a:lstStyle/>
        <a:p>
          <a:endParaRPr lang="pl-PL" dirty="0"/>
        </a:p>
      </dgm:t>
    </dgm:pt>
    <dgm:pt modelId="{CC11A4F8-54D7-49E6-9664-2DDF0FECC7E1}" type="pres">
      <dgm:prSet presAssocID="{377E065D-3738-4CE8-858F-73E818065E74}" presName="Name0" presStyleCnt="0">
        <dgm:presLayoutVars>
          <dgm:dir/>
          <dgm:resizeHandles val="exact"/>
        </dgm:presLayoutVars>
      </dgm:prSet>
      <dgm:spPr/>
    </dgm:pt>
    <dgm:pt modelId="{1470CF17-36A7-4685-A926-AFA8D9BB65C6}" type="pres">
      <dgm:prSet presAssocID="{377E065D-3738-4CE8-858F-73E818065E74}" presName="cycle" presStyleCnt="0"/>
      <dgm:spPr/>
    </dgm:pt>
    <dgm:pt modelId="{B78D7C7C-11C1-4BC4-AC11-334CA4C77954}" type="pres">
      <dgm:prSet presAssocID="{C878B669-101E-4668-836A-FD0E7987C152}" presName="nodeFirst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5675BFAE-C00C-482E-8747-096762E5E6CA}" type="pres">
      <dgm:prSet presAssocID="{841F9667-8987-4F6F-A599-0B7B9CD48B75}" presName="sibTransFirstNode" presStyleLbl="bgShp" presStyleIdx="0" presStyleCnt="1"/>
      <dgm:spPr/>
      <dgm:t>
        <a:bodyPr/>
        <a:lstStyle/>
        <a:p>
          <a:endParaRPr lang="pl-PL"/>
        </a:p>
      </dgm:t>
    </dgm:pt>
    <dgm:pt modelId="{0DBA73DE-036D-461B-935E-DFD3D656B1D4}" type="pres">
      <dgm:prSet presAssocID="{99FC21C8-FA20-4547-A202-E0D3D8285BCD}" presName="nodeFollowingNodes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615EB4C3-1D9F-4E17-8A1D-D53A74C3DAC0}" type="pres">
      <dgm:prSet presAssocID="{B1246CB6-8169-436E-86C0-08012B6A2230}" presName="nodeFollowingNodes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362DBAE-0FE2-4BC9-A9B6-A849734F4016}" type="pres">
      <dgm:prSet presAssocID="{A2326B29-9F0C-434D-84BD-3818D02AE538}" presName="nodeFollowingNodes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A393D4F4-7A12-428E-8C20-BA1A1724CE31}" type="pres">
      <dgm:prSet presAssocID="{C20B0460-75E1-41C4-9646-51BBCCD3A911}" presName="nodeFollowingNodes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6DCADAD-D4A5-45FC-A905-88D518D2A615}" type="pres">
      <dgm:prSet presAssocID="{09061435-AE27-4728-B439-5D63D9A62F7A}" presName="nodeFollowingNodes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28BBEF27-8F26-458C-AA5D-69A31B547B92}" type="presOf" srcId="{99FC21C8-FA20-4547-A202-E0D3D8285BCD}" destId="{0DBA73DE-036D-461B-935E-DFD3D656B1D4}" srcOrd="0" destOrd="0" presId="urn:microsoft.com/office/officeart/2005/8/layout/cycle3"/>
    <dgm:cxn modelId="{2DDCE72E-E18F-4BA0-A795-E2FF062D5949}" srcId="{377E065D-3738-4CE8-858F-73E818065E74}" destId="{99FC21C8-FA20-4547-A202-E0D3D8285BCD}" srcOrd="1" destOrd="0" parTransId="{1F53A5B9-E1A2-47D6-9B08-600745B2502B}" sibTransId="{2DB8A5F0-CE57-4AAC-8995-4D1C08B2755C}"/>
    <dgm:cxn modelId="{20899F8F-C892-4B5F-90C7-8763CD70E568}" type="presOf" srcId="{C20B0460-75E1-41C4-9646-51BBCCD3A911}" destId="{A393D4F4-7A12-428E-8C20-BA1A1724CE31}" srcOrd="0" destOrd="0" presId="urn:microsoft.com/office/officeart/2005/8/layout/cycle3"/>
    <dgm:cxn modelId="{27DD957F-4CC3-4EEC-A9BE-D4BB70620317}" type="presOf" srcId="{841F9667-8987-4F6F-A599-0B7B9CD48B75}" destId="{5675BFAE-C00C-482E-8747-096762E5E6CA}" srcOrd="0" destOrd="0" presId="urn:microsoft.com/office/officeart/2005/8/layout/cycle3"/>
    <dgm:cxn modelId="{BA80822A-2784-4CB9-823D-4824AC47777F}" type="presOf" srcId="{A2326B29-9F0C-434D-84BD-3818D02AE538}" destId="{D362DBAE-0FE2-4BC9-A9B6-A849734F4016}" srcOrd="0" destOrd="0" presId="urn:microsoft.com/office/officeart/2005/8/layout/cycle3"/>
    <dgm:cxn modelId="{E1EC0BEE-672C-49CF-8041-999D4D14241E}" type="presOf" srcId="{C878B669-101E-4668-836A-FD0E7987C152}" destId="{B78D7C7C-11C1-4BC4-AC11-334CA4C77954}" srcOrd="0" destOrd="0" presId="urn:microsoft.com/office/officeart/2005/8/layout/cycle3"/>
    <dgm:cxn modelId="{8CC3CDCF-7E9B-4013-8943-0B02992DF7D5}" srcId="{377E065D-3738-4CE8-858F-73E818065E74}" destId="{C878B669-101E-4668-836A-FD0E7987C152}" srcOrd="0" destOrd="0" parTransId="{EE6E3D5F-2E47-40AA-B559-1D56D3D0A75C}" sibTransId="{841F9667-8987-4F6F-A599-0B7B9CD48B75}"/>
    <dgm:cxn modelId="{8866C958-FC93-4167-99A1-ED40A41F899F}" srcId="{377E065D-3738-4CE8-858F-73E818065E74}" destId="{B1246CB6-8169-436E-86C0-08012B6A2230}" srcOrd="2" destOrd="0" parTransId="{3FADBFB7-1DE3-425F-BC16-2B09502DEC49}" sibTransId="{0A24F0EB-93CF-43BE-9BB5-B07200F4921A}"/>
    <dgm:cxn modelId="{7BC9BB33-042A-4F51-B19B-402276C62622}" type="presOf" srcId="{B1246CB6-8169-436E-86C0-08012B6A2230}" destId="{615EB4C3-1D9F-4E17-8A1D-D53A74C3DAC0}" srcOrd="0" destOrd="0" presId="urn:microsoft.com/office/officeart/2005/8/layout/cycle3"/>
    <dgm:cxn modelId="{133CE6E5-F7D5-4889-A8C1-1D90ADD5BF61}" type="presOf" srcId="{377E065D-3738-4CE8-858F-73E818065E74}" destId="{CC11A4F8-54D7-49E6-9664-2DDF0FECC7E1}" srcOrd="0" destOrd="0" presId="urn:microsoft.com/office/officeart/2005/8/layout/cycle3"/>
    <dgm:cxn modelId="{3E95678F-D3CB-4A95-A598-282B444B2A58}" type="presOf" srcId="{09061435-AE27-4728-B439-5D63D9A62F7A}" destId="{76DCADAD-D4A5-45FC-A905-88D518D2A615}" srcOrd="0" destOrd="0" presId="urn:microsoft.com/office/officeart/2005/8/layout/cycle3"/>
    <dgm:cxn modelId="{09BA1794-BC29-4F88-B72A-BBC84A82F852}" srcId="{377E065D-3738-4CE8-858F-73E818065E74}" destId="{09061435-AE27-4728-B439-5D63D9A62F7A}" srcOrd="5" destOrd="0" parTransId="{574D2368-588D-4C7F-BA40-4EF032FA5D05}" sibTransId="{97E0FF44-C862-4D89-AC9E-0BFCB3DB3C10}"/>
    <dgm:cxn modelId="{2DFC9CA1-9A02-49A4-89AD-6A2F60BB171A}" srcId="{377E065D-3738-4CE8-858F-73E818065E74}" destId="{C20B0460-75E1-41C4-9646-51BBCCD3A911}" srcOrd="4" destOrd="0" parTransId="{88C84994-7FB0-4CB9-9FD0-B01A7352A963}" sibTransId="{D4D8B4F0-AF58-426B-914F-5911455A5737}"/>
    <dgm:cxn modelId="{F3E721E6-AF00-4D88-AE8C-939E1DFB4E2F}" srcId="{377E065D-3738-4CE8-858F-73E818065E74}" destId="{A2326B29-9F0C-434D-84BD-3818D02AE538}" srcOrd="3" destOrd="0" parTransId="{167C3000-F0A4-4CF9-920C-AF3AE3043E79}" sibTransId="{CC4E1E0B-1E11-4C97-8374-03A39B4460E2}"/>
    <dgm:cxn modelId="{347897F2-66F5-46D4-8F27-F6B83FC7F0FA}" type="presParOf" srcId="{CC11A4F8-54D7-49E6-9664-2DDF0FECC7E1}" destId="{1470CF17-36A7-4685-A926-AFA8D9BB65C6}" srcOrd="0" destOrd="0" presId="urn:microsoft.com/office/officeart/2005/8/layout/cycle3"/>
    <dgm:cxn modelId="{ACBC2A8B-5F1C-4235-BD6A-97B5CE9689A1}" type="presParOf" srcId="{1470CF17-36A7-4685-A926-AFA8D9BB65C6}" destId="{B78D7C7C-11C1-4BC4-AC11-334CA4C77954}" srcOrd="0" destOrd="0" presId="urn:microsoft.com/office/officeart/2005/8/layout/cycle3"/>
    <dgm:cxn modelId="{2F6C5D54-D784-408F-A637-6618FE4AE640}" type="presParOf" srcId="{1470CF17-36A7-4685-A926-AFA8D9BB65C6}" destId="{5675BFAE-C00C-482E-8747-096762E5E6CA}" srcOrd="1" destOrd="0" presId="urn:microsoft.com/office/officeart/2005/8/layout/cycle3"/>
    <dgm:cxn modelId="{9CE59A16-1993-4BDB-A3EA-1682C36438F6}" type="presParOf" srcId="{1470CF17-36A7-4685-A926-AFA8D9BB65C6}" destId="{0DBA73DE-036D-461B-935E-DFD3D656B1D4}" srcOrd="2" destOrd="0" presId="urn:microsoft.com/office/officeart/2005/8/layout/cycle3"/>
    <dgm:cxn modelId="{A6910F7F-38A8-4667-9E0F-1754EC6B4BA0}" type="presParOf" srcId="{1470CF17-36A7-4685-A926-AFA8D9BB65C6}" destId="{615EB4C3-1D9F-4E17-8A1D-D53A74C3DAC0}" srcOrd="3" destOrd="0" presId="urn:microsoft.com/office/officeart/2005/8/layout/cycle3"/>
    <dgm:cxn modelId="{1F1246E8-A47E-47D2-8BB7-D1CD3A5793D5}" type="presParOf" srcId="{1470CF17-36A7-4685-A926-AFA8D9BB65C6}" destId="{D362DBAE-0FE2-4BC9-A9B6-A849734F4016}" srcOrd="4" destOrd="0" presId="urn:microsoft.com/office/officeart/2005/8/layout/cycle3"/>
    <dgm:cxn modelId="{B82B6E2B-C146-4F2E-9575-236D8380673D}" type="presParOf" srcId="{1470CF17-36A7-4685-A926-AFA8D9BB65C6}" destId="{A393D4F4-7A12-428E-8C20-BA1A1724CE31}" srcOrd="5" destOrd="0" presId="urn:microsoft.com/office/officeart/2005/8/layout/cycle3"/>
    <dgm:cxn modelId="{EF675D1A-9C72-4739-9541-02FAAA0B1FA5}" type="presParOf" srcId="{1470CF17-36A7-4685-A926-AFA8D9BB65C6}" destId="{76DCADAD-D4A5-45FC-A905-88D518D2A615}" srcOrd="6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CA3F0FD-A2FB-4677-9503-B7BB8AD9BA9A}" type="doc">
      <dgm:prSet loTypeId="urn:microsoft.com/office/officeart/2005/8/layout/process5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B9CF1BF7-FBA4-4AF7-B862-575F3DCDC29B}">
      <dgm:prSet phldrT="[Tekst]"/>
      <dgm:spPr/>
      <dgm:t>
        <a:bodyPr/>
        <a:lstStyle/>
        <a:p>
          <a:r>
            <a:rPr lang="pl-PL" dirty="0" smtClean="0"/>
            <a:t>Znamy absolutną wielkość gwiazdową</a:t>
          </a:r>
          <a:endParaRPr lang="pl-PL" dirty="0"/>
        </a:p>
      </dgm:t>
    </dgm:pt>
    <dgm:pt modelId="{B0A6778A-968C-4C9B-B228-9F36F62DF8A5}" type="parTrans" cxnId="{9FE8835F-801E-4575-B7EB-160C13C08AF9}">
      <dgm:prSet/>
      <dgm:spPr/>
      <dgm:t>
        <a:bodyPr/>
        <a:lstStyle/>
        <a:p>
          <a:endParaRPr lang="pl-PL"/>
        </a:p>
      </dgm:t>
    </dgm:pt>
    <dgm:pt modelId="{F0EAA9B1-E44D-42B2-BE24-E884F239801B}" type="sibTrans" cxnId="{9FE8835F-801E-4575-B7EB-160C13C08AF9}">
      <dgm:prSet/>
      <dgm:spPr/>
      <dgm:t>
        <a:bodyPr/>
        <a:lstStyle/>
        <a:p>
          <a:endParaRPr lang="pl-PL" dirty="0"/>
        </a:p>
      </dgm:t>
    </dgm:pt>
    <dgm:pt modelId="{AAEBD889-87B9-46B6-92C5-0EA5AF48C0D5}">
      <dgm:prSet phldrT="[Tekst]"/>
      <dgm:spPr/>
      <dgm:t>
        <a:bodyPr/>
        <a:lstStyle/>
        <a:p>
          <a:r>
            <a:rPr lang="pl-PL" dirty="0" smtClean="0"/>
            <a:t>Mierzymy wielkość obserwowaną obiektu</a:t>
          </a:r>
          <a:endParaRPr lang="pl-PL" dirty="0"/>
        </a:p>
      </dgm:t>
    </dgm:pt>
    <dgm:pt modelId="{D979AD6A-8269-41E2-811C-1A68756E3B7A}" type="parTrans" cxnId="{5243EB10-A0E9-4631-B990-DA5E88D9AE3C}">
      <dgm:prSet/>
      <dgm:spPr/>
      <dgm:t>
        <a:bodyPr/>
        <a:lstStyle/>
        <a:p>
          <a:endParaRPr lang="pl-PL"/>
        </a:p>
      </dgm:t>
    </dgm:pt>
    <dgm:pt modelId="{EF728068-357D-42ED-8246-2981EED3F26F}" type="sibTrans" cxnId="{5243EB10-A0E9-4631-B990-DA5E88D9AE3C}">
      <dgm:prSet/>
      <dgm:spPr/>
      <dgm:t>
        <a:bodyPr/>
        <a:lstStyle/>
        <a:p>
          <a:endParaRPr lang="pl-PL" dirty="0"/>
        </a:p>
      </dgm:t>
    </dgm:pt>
    <dgm:pt modelId="{B337D41C-C296-46C9-B4A2-F26E91B85337}">
      <dgm:prSet phldrT="[Tekst]"/>
      <dgm:spPr/>
      <dgm:t>
        <a:bodyPr/>
        <a:lstStyle/>
        <a:p>
          <a:r>
            <a:rPr lang="pl-PL" dirty="0" smtClean="0"/>
            <a:t>Z zależności:</a:t>
          </a:r>
          <a:br>
            <a:rPr lang="pl-PL" dirty="0" smtClean="0"/>
          </a:br>
          <a:r>
            <a:rPr lang="pl-PL" dirty="0" smtClean="0"/>
            <a:t>5log</a:t>
          </a:r>
          <a:r>
            <a:rPr lang="pl-PL" baseline="-25000" dirty="0" smtClean="0"/>
            <a:t>10</a:t>
          </a:r>
          <a:r>
            <a:rPr lang="pl-PL" baseline="0" dirty="0" smtClean="0"/>
            <a:t>(D/1pc)=m-M+5</a:t>
          </a:r>
          <a:endParaRPr lang="pl-PL" u="sng" baseline="0" dirty="0"/>
        </a:p>
      </dgm:t>
    </dgm:pt>
    <dgm:pt modelId="{66C3441B-6DD6-4338-A698-BDBEF184DC4D}" type="parTrans" cxnId="{F4F64F19-C961-4E75-9963-3A55D39568AC}">
      <dgm:prSet/>
      <dgm:spPr/>
      <dgm:t>
        <a:bodyPr/>
        <a:lstStyle/>
        <a:p>
          <a:endParaRPr lang="pl-PL"/>
        </a:p>
      </dgm:t>
    </dgm:pt>
    <dgm:pt modelId="{3693DB33-9469-46C6-A421-FAD070B622FC}" type="sibTrans" cxnId="{F4F64F19-C961-4E75-9963-3A55D39568AC}">
      <dgm:prSet/>
      <dgm:spPr/>
      <dgm:t>
        <a:bodyPr/>
        <a:lstStyle/>
        <a:p>
          <a:endParaRPr lang="pl-PL" dirty="0"/>
        </a:p>
      </dgm:t>
    </dgm:pt>
    <dgm:pt modelId="{6BD64748-EB11-43C8-B1E9-FE1013EFA1B6}">
      <dgm:prSet phldrT="[Tekst]"/>
      <dgm:spPr/>
      <dgm:t>
        <a:bodyPr/>
        <a:lstStyle/>
        <a:p>
          <a:r>
            <a:rPr lang="pl-PL" dirty="0" smtClean="0"/>
            <a:t>Obliczamy D</a:t>
          </a:r>
          <a:endParaRPr lang="pl-PL" dirty="0"/>
        </a:p>
      </dgm:t>
    </dgm:pt>
    <dgm:pt modelId="{6732D834-32D5-407D-8341-69BE58A60CC3}" type="parTrans" cxnId="{D739E3EC-40CC-4B70-B846-4224E3348390}">
      <dgm:prSet/>
      <dgm:spPr/>
      <dgm:t>
        <a:bodyPr/>
        <a:lstStyle/>
        <a:p>
          <a:endParaRPr lang="pl-PL"/>
        </a:p>
      </dgm:t>
    </dgm:pt>
    <dgm:pt modelId="{15D08870-4E80-4903-BCC0-3B403A2406AA}" type="sibTrans" cxnId="{D739E3EC-40CC-4B70-B846-4224E3348390}">
      <dgm:prSet/>
      <dgm:spPr/>
      <dgm:t>
        <a:bodyPr/>
        <a:lstStyle/>
        <a:p>
          <a:endParaRPr lang="pl-PL"/>
        </a:p>
      </dgm:t>
    </dgm:pt>
    <dgm:pt modelId="{BBE7C79B-5C06-462D-AABA-E072C43AC3A6}" type="pres">
      <dgm:prSet presAssocID="{2CA3F0FD-A2FB-4677-9503-B7BB8AD9BA9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DFFE1CC7-D444-4816-BE37-762419E3CFFA}" type="pres">
      <dgm:prSet presAssocID="{B9CF1BF7-FBA4-4AF7-B862-575F3DCDC29B}" presName="node" presStyleLbl="node1" presStyleIdx="0" presStyleCnt="4" custLinFactNeighborX="-77651" custLinFactNeighborY="-951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9B548244-7D8B-4D9D-AE88-75501A20F0A7}" type="pres">
      <dgm:prSet presAssocID="{F0EAA9B1-E44D-42B2-BE24-E884F239801B}" presName="sibTrans" presStyleLbl="sibTrans2D1" presStyleIdx="0" presStyleCnt="3"/>
      <dgm:spPr/>
      <dgm:t>
        <a:bodyPr/>
        <a:lstStyle/>
        <a:p>
          <a:endParaRPr lang="pl-PL"/>
        </a:p>
      </dgm:t>
    </dgm:pt>
    <dgm:pt modelId="{BCAD8A30-215B-4D94-906C-82A517F1D711}" type="pres">
      <dgm:prSet presAssocID="{F0EAA9B1-E44D-42B2-BE24-E884F239801B}" presName="connectorText" presStyleLbl="sibTrans2D1" presStyleIdx="0" presStyleCnt="3"/>
      <dgm:spPr/>
      <dgm:t>
        <a:bodyPr/>
        <a:lstStyle/>
        <a:p>
          <a:endParaRPr lang="pl-PL"/>
        </a:p>
      </dgm:t>
    </dgm:pt>
    <dgm:pt modelId="{E2537211-DB4C-4D81-894E-F5998E8952CD}" type="pres">
      <dgm:prSet presAssocID="{AAEBD889-87B9-46B6-92C5-0EA5AF48C0D5}" presName="node" presStyleLbl="node1" presStyleIdx="1" presStyleCnt="4" custLinFactNeighborX="-42759" custLinFactNeighborY="-951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08AD67BD-79A2-4049-A927-C91B92770B1C}" type="pres">
      <dgm:prSet presAssocID="{EF728068-357D-42ED-8246-2981EED3F26F}" presName="sibTrans" presStyleLbl="sibTrans2D1" presStyleIdx="1" presStyleCnt="3"/>
      <dgm:spPr/>
      <dgm:t>
        <a:bodyPr/>
        <a:lstStyle/>
        <a:p>
          <a:endParaRPr lang="pl-PL"/>
        </a:p>
      </dgm:t>
    </dgm:pt>
    <dgm:pt modelId="{FAEC12ED-5A6F-48CC-97F8-A772111DC0EF}" type="pres">
      <dgm:prSet presAssocID="{EF728068-357D-42ED-8246-2981EED3F26F}" presName="connectorText" presStyleLbl="sibTrans2D1" presStyleIdx="1" presStyleCnt="3"/>
      <dgm:spPr/>
      <dgm:t>
        <a:bodyPr/>
        <a:lstStyle/>
        <a:p>
          <a:endParaRPr lang="pl-PL"/>
        </a:p>
      </dgm:t>
    </dgm:pt>
    <dgm:pt modelId="{BD017439-D055-4AB3-A5C4-AC84C613397F}" type="pres">
      <dgm:prSet presAssocID="{B337D41C-C296-46C9-B4A2-F26E91B85337}" presName="node" presStyleLbl="node1" presStyleIdx="2" presStyleCnt="4" custScaleX="169996" custLinFactNeighborX="-9582" custLinFactNeighborY="-27878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B1BBDE9-3E41-4C16-991E-3FD592172A11}" type="pres">
      <dgm:prSet presAssocID="{3693DB33-9469-46C6-A421-FAD070B622FC}" presName="sibTrans" presStyleLbl="sibTrans2D1" presStyleIdx="2" presStyleCnt="3"/>
      <dgm:spPr/>
      <dgm:t>
        <a:bodyPr/>
        <a:lstStyle/>
        <a:p>
          <a:endParaRPr lang="pl-PL"/>
        </a:p>
      </dgm:t>
    </dgm:pt>
    <dgm:pt modelId="{087B102D-D3CB-4121-BFE5-730637DB7196}" type="pres">
      <dgm:prSet presAssocID="{3693DB33-9469-46C6-A421-FAD070B622FC}" presName="connectorText" presStyleLbl="sibTrans2D1" presStyleIdx="2" presStyleCnt="3"/>
      <dgm:spPr/>
      <dgm:t>
        <a:bodyPr/>
        <a:lstStyle/>
        <a:p>
          <a:endParaRPr lang="pl-PL"/>
        </a:p>
      </dgm:t>
    </dgm:pt>
    <dgm:pt modelId="{51574BAB-3FA3-4437-A695-840679AAF3DD}" type="pres">
      <dgm:prSet presAssocID="{6BD64748-EB11-43C8-B1E9-FE1013EFA1B6}" presName="node" presStyleLbl="node1" presStyleIdx="3" presStyleCnt="4" custLinFactNeighborX="-1518" custLinFactNeighborY="-27878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3056E309-4B81-400E-8762-E66C09B6E48E}" type="presOf" srcId="{B337D41C-C296-46C9-B4A2-F26E91B85337}" destId="{BD017439-D055-4AB3-A5C4-AC84C613397F}" srcOrd="0" destOrd="0" presId="urn:microsoft.com/office/officeart/2005/8/layout/process5"/>
    <dgm:cxn modelId="{89030B53-4CA6-4A71-B0FF-A13A54493BD4}" type="presOf" srcId="{F0EAA9B1-E44D-42B2-BE24-E884F239801B}" destId="{BCAD8A30-215B-4D94-906C-82A517F1D711}" srcOrd="1" destOrd="0" presId="urn:microsoft.com/office/officeart/2005/8/layout/process5"/>
    <dgm:cxn modelId="{4F45D077-6482-421B-829B-3568C0BC8D07}" type="presOf" srcId="{F0EAA9B1-E44D-42B2-BE24-E884F239801B}" destId="{9B548244-7D8B-4D9D-AE88-75501A20F0A7}" srcOrd="0" destOrd="0" presId="urn:microsoft.com/office/officeart/2005/8/layout/process5"/>
    <dgm:cxn modelId="{F4F64F19-C961-4E75-9963-3A55D39568AC}" srcId="{2CA3F0FD-A2FB-4677-9503-B7BB8AD9BA9A}" destId="{B337D41C-C296-46C9-B4A2-F26E91B85337}" srcOrd="2" destOrd="0" parTransId="{66C3441B-6DD6-4338-A698-BDBEF184DC4D}" sibTransId="{3693DB33-9469-46C6-A421-FAD070B622FC}"/>
    <dgm:cxn modelId="{F10EDDFB-4585-478F-9022-D553C960EA99}" type="presOf" srcId="{B9CF1BF7-FBA4-4AF7-B862-575F3DCDC29B}" destId="{DFFE1CC7-D444-4816-BE37-762419E3CFFA}" srcOrd="0" destOrd="0" presId="urn:microsoft.com/office/officeart/2005/8/layout/process5"/>
    <dgm:cxn modelId="{A15E8BC3-1186-438B-9AC7-74E7E219E4A3}" type="presOf" srcId="{6BD64748-EB11-43C8-B1E9-FE1013EFA1B6}" destId="{51574BAB-3FA3-4437-A695-840679AAF3DD}" srcOrd="0" destOrd="0" presId="urn:microsoft.com/office/officeart/2005/8/layout/process5"/>
    <dgm:cxn modelId="{1A8C37E4-E859-4F4D-A434-CE7BAAEF0163}" type="presOf" srcId="{3693DB33-9469-46C6-A421-FAD070B622FC}" destId="{087B102D-D3CB-4121-BFE5-730637DB7196}" srcOrd="1" destOrd="0" presId="urn:microsoft.com/office/officeart/2005/8/layout/process5"/>
    <dgm:cxn modelId="{A421E630-F422-47F7-B406-764A6FE6FFE3}" type="presOf" srcId="{2CA3F0FD-A2FB-4677-9503-B7BB8AD9BA9A}" destId="{BBE7C79B-5C06-462D-AABA-E072C43AC3A6}" srcOrd="0" destOrd="0" presId="urn:microsoft.com/office/officeart/2005/8/layout/process5"/>
    <dgm:cxn modelId="{D739E3EC-40CC-4B70-B846-4224E3348390}" srcId="{2CA3F0FD-A2FB-4677-9503-B7BB8AD9BA9A}" destId="{6BD64748-EB11-43C8-B1E9-FE1013EFA1B6}" srcOrd="3" destOrd="0" parTransId="{6732D834-32D5-407D-8341-69BE58A60CC3}" sibTransId="{15D08870-4E80-4903-BCC0-3B403A2406AA}"/>
    <dgm:cxn modelId="{9FE8835F-801E-4575-B7EB-160C13C08AF9}" srcId="{2CA3F0FD-A2FB-4677-9503-B7BB8AD9BA9A}" destId="{B9CF1BF7-FBA4-4AF7-B862-575F3DCDC29B}" srcOrd="0" destOrd="0" parTransId="{B0A6778A-968C-4C9B-B228-9F36F62DF8A5}" sibTransId="{F0EAA9B1-E44D-42B2-BE24-E884F239801B}"/>
    <dgm:cxn modelId="{A94723B7-41C5-4862-B548-6735E8ABA451}" type="presOf" srcId="{EF728068-357D-42ED-8246-2981EED3F26F}" destId="{FAEC12ED-5A6F-48CC-97F8-A772111DC0EF}" srcOrd="1" destOrd="0" presId="urn:microsoft.com/office/officeart/2005/8/layout/process5"/>
    <dgm:cxn modelId="{46676A23-0622-413A-9C93-B35AD2FA7E25}" type="presOf" srcId="{AAEBD889-87B9-46B6-92C5-0EA5AF48C0D5}" destId="{E2537211-DB4C-4D81-894E-F5998E8952CD}" srcOrd="0" destOrd="0" presId="urn:microsoft.com/office/officeart/2005/8/layout/process5"/>
    <dgm:cxn modelId="{0C3F3771-B6EB-4374-B632-854EEC940A0F}" type="presOf" srcId="{3693DB33-9469-46C6-A421-FAD070B622FC}" destId="{EB1BBDE9-3E41-4C16-991E-3FD592172A11}" srcOrd="0" destOrd="0" presId="urn:microsoft.com/office/officeart/2005/8/layout/process5"/>
    <dgm:cxn modelId="{5243EB10-A0E9-4631-B990-DA5E88D9AE3C}" srcId="{2CA3F0FD-A2FB-4677-9503-B7BB8AD9BA9A}" destId="{AAEBD889-87B9-46B6-92C5-0EA5AF48C0D5}" srcOrd="1" destOrd="0" parTransId="{D979AD6A-8269-41E2-811C-1A68756E3B7A}" sibTransId="{EF728068-357D-42ED-8246-2981EED3F26F}"/>
    <dgm:cxn modelId="{0ACFA95F-6008-4AA7-B4D7-B4FF898FCCB1}" type="presOf" srcId="{EF728068-357D-42ED-8246-2981EED3F26F}" destId="{08AD67BD-79A2-4049-A927-C91B92770B1C}" srcOrd="0" destOrd="0" presId="urn:microsoft.com/office/officeart/2005/8/layout/process5"/>
    <dgm:cxn modelId="{526AB2F2-8989-48D4-B803-9FCDDBB84EE6}" type="presParOf" srcId="{BBE7C79B-5C06-462D-AABA-E072C43AC3A6}" destId="{DFFE1CC7-D444-4816-BE37-762419E3CFFA}" srcOrd="0" destOrd="0" presId="urn:microsoft.com/office/officeart/2005/8/layout/process5"/>
    <dgm:cxn modelId="{5BD3C02E-7246-40C4-8A54-57858D32A17E}" type="presParOf" srcId="{BBE7C79B-5C06-462D-AABA-E072C43AC3A6}" destId="{9B548244-7D8B-4D9D-AE88-75501A20F0A7}" srcOrd="1" destOrd="0" presId="urn:microsoft.com/office/officeart/2005/8/layout/process5"/>
    <dgm:cxn modelId="{CBC00539-17BA-421E-90CD-C074E97749BD}" type="presParOf" srcId="{9B548244-7D8B-4D9D-AE88-75501A20F0A7}" destId="{BCAD8A30-215B-4D94-906C-82A517F1D711}" srcOrd="0" destOrd="0" presId="urn:microsoft.com/office/officeart/2005/8/layout/process5"/>
    <dgm:cxn modelId="{2C0193B1-5CB5-401F-9F7B-A0FD2DCD5E3D}" type="presParOf" srcId="{BBE7C79B-5C06-462D-AABA-E072C43AC3A6}" destId="{E2537211-DB4C-4D81-894E-F5998E8952CD}" srcOrd="2" destOrd="0" presId="urn:microsoft.com/office/officeart/2005/8/layout/process5"/>
    <dgm:cxn modelId="{C01D05A0-DE72-4B37-9E6D-934BF57595AE}" type="presParOf" srcId="{BBE7C79B-5C06-462D-AABA-E072C43AC3A6}" destId="{08AD67BD-79A2-4049-A927-C91B92770B1C}" srcOrd="3" destOrd="0" presId="urn:microsoft.com/office/officeart/2005/8/layout/process5"/>
    <dgm:cxn modelId="{EB6CD6E7-4DC5-4884-A3D7-C052D74E1F77}" type="presParOf" srcId="{08AD67BD-79A2-4049-A927-C91B92770B1C}" destId="{FAEC12ED-5A6F-48CC-97F8-A772111DC0EF}" srcOrd="0" destOrd="0" presId="urn:microsoft.com/office/officeart/2005/8/layout/process5"/>
    <dgm:cxn modelId="{EECC7DDD-5219-40B8-98C3-894B2073D7B9}" type="presParOf" srcId="{BBE7C79B-5C06-462D-AABA-E072C43AC3A6}" destId="{BD017439-D055-4AB3-A5C4-AC84C613397F}" srcOrd="4" destOrd="0" presId="urn:microsoft.com/office/officeart/2005/8/layout/process5"/>
    <dgm:cxn modelId="{B03FD48D-30D8-4546-8E1B-5E69EA47242E}" type="presParOf" srcId="{BBE7C79B-5C06-462D-AABA-E072C43AC3A6}" destId="{EB1BBDE9-3E41-4C16-991E-3FD592172A11}" srcOrd="5" destOrd="0" presId="urn:microsoft.com/office/officeart/2005/8/layout/process5"/>
    <dgm:cxn modelId="{9BBA5251-E493-4ADF-900C-E5FB735EBB96}" type="presParOf" srcId="{EB1BBDE9-3E41-4C16-991E-3FD592172A11}" destId="{087B102D-D3CB-4121-BFE5-730637DB7196}" srcOrd="0" destOrd="0" presId="urn:microsoft.com/office/officeart/2005/8/layout/process5"/>
    <dgm:cxn modelId="{A9F95EF8-7161-4658-B093-E7725D07F292}" type="presParOf" srcId="{BBE7C79B-5C06-462D-AABA-E072C43AC3A6}" destId="{51574BAB-3FA3-4437-A695-840679AAF3DD}" srcOrd="6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39ADC96-576C-4AFB-8A0E-F12C04A0F63E}" type="doc">
      <dgm:prSet loTypeId="urn:microsoft.com/office/officeart/2005/8/layout/hierarchy2" loCatId="hierarchy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pl-PL"/>
        </a:p>
      </dgm:t>
    </dgm:pt>
    <dgm:pt modelId="{1CF960D7-4FEF-4C23-AD1A-957DA11FB64B}">
      <dgm:prSet phldrT="[Tekst]"/>
      <dgm:spPr/>
      <dgm:t>
        <a:bodyPr/>
        <a:lstStyle/>
        <a:p>
          <a:r>
            <a:rPr lang="pl-PL" dirty="0" smtClean="0"/>
            <a:t>Cefeidy</a:t>
          </a:r>
          <a:endParaRPr lang="pl-PL" dirty="0"/>
        </a:p>
      </dgm:t>
    </dgm:pt>
    <dgm:pt modelId="{3E901CD0-077D-439D-8374-B577F3B9BB41}" type="parTrans" cxnId="{153488A8-D438-429C-816B-D865BBDFC398}">
      <dgm:prSet/>
      <dgm:spPr/>
      <dgm:t>
        <a:bodyPr/>
        <a:lstStyle/>
        <a:p>
          <a:endParaRPr lang="pl-PL"/>
        </a:p>
      </dgm:t>
    </dgm:pt>
    <dgm:pt modelId="{73E8E315-58C5-41FD-98AC-B3CB8ABA4254}" type="sibTrans" cxnId="{153488A8-D438-429C-816B-D865BBDFC398}">
      <dgm:prSet/>
      <dgm:spPr/>
      <dgm:t>
        <a:bodyPr/>
        <a:lstStyle/>
        <a:p>
          <a:endParaRPr lang="pl-PL"/>
        </a:p>
      </dgm:t>
    </dgm:pt>
    <dgm:pt modelId="{50B50DDE-F5D2-4C05-B8E6-532CD1B084A7}">
      <dgm:prSet phldrT="[Tekst]"/>
      <dgm:spPr/>
      <dgm:t>
        <a:bodyPr/>
        <a:lstStyle/>
        <a:p>
          <a:r>
            <a:rPr lang="pl-PL" dirty="0" smtClean="0"/>
            <a:t>Krótkookresowe</a:t>
          </a:r>
          <a:endParaRPr lang="pl-PL" dirty="0"/>
        </a:p>
      </dgm:t>
    </dgm:pt>
    <dgm:pt modelId="{039689FD-E3F6-4CD4-986E-9494B5DC83A8}" type="parTrans" cxnId="{E6AD0836-629A-489E-BE8B-0BEA5CCA767A}">
      <dgm:prSet/>
      <dgm:spPr/>
      <dgm:t>
        <a:bodyPr/>
        <a:lstStyle/>
        <a:p>
          <a:endParaRPr lang="pl-PL" dirty="0"/>
        </a:p>
      </dgm:t>
    </dgm:pt>
    <dgm:pt modelId="{186E01EA-54BF-4875-8FB9-B94B483CCF08}" type="sibTrans" cxnId="{E6AD0836-629A-489E-BE8B-0BEA5CCA767A}">
      <dgm:prSet/>
      <dgm:spPr/>
      <dgm:t>
        <a:bodyPr/>
        <a:lstStyle/>
        <a:p>
          <a:endParaRPr lang="pl-PL"/>
        </a:p>
      </dgm:t>
    </dgm:pt>
    <dgm:pt modelId="{FC79FC2D-E8D0-4789-9E6A-01467425D8EB}">
      <dgm:prSet phldrT="[Tekst]"/>
      <dgm:spPr/>
      <dgm:t>
        <a:bodyPr/>
        <a:lstStyle/>
        <a:p>
          <a:r>
            <a:rPr lang="pl-PL" dirty="0" smtClean="0"/>
            <a:t>Długookresowe</a:t>
          </a:r>
          <a:endParaRPr lang="pl-PL" dirty="0"/>
        </a:p>
      </dgm:t>
    </dgm:pt>
    <dgm:pt modelId="{1B8653F4-09EA-4141-AA5A-B390EEAFA59A}" type="parTrans" cxnId="{401B1BF1-8BD6-4ED7-A983-5524C042074C}">
      <dgm:prSet/>
      <dgm:spPr/>
      <dgm:t>
        <a:bodyPr/>
        <a:lstStyle/>
        <a:p>
          <a:endParaRPr lang="pl-PL" dirty="0"/>
        </a:p>
      </dgm:t>
    </dgm:pt>
    <dgm:pt modelId="{8E50C18E-7936-4FC9-80E0-52CF252B5FB2}" type="sibTrans" cxnId="{401B1BF1-8BD6-4ED7-A983-5524C042074C}">
      <dgm:prSet/>
      <dgm:spPr/>
      <dgm:t>
        <a:bodyPr/>
        <a:lstStyle/>
        <a:p>
          <a:endParaRPr lang="pl-PL"/>
        </a:p>
      </dgm:t>
    </dgm:pt>
    <dgm:pt modelId="{9F79A3A9-C962-4068-9170-BFD16220B348}">
      <dgm:prSet phldrT="[Tekst]"/>
      <dgm:spPr/>
      <dgm:t>
        <a:bodyPr/>
        <a:lstStyle/>
        <a:p>
          <a:r>
            <a:rPr lang="pl-PL" dirty="0" smtClean="0"/>
            <a:t>Typ </a:t>
          </a:r>
          <a:r>
            <a:rPr lang="pl-PL" dirty="0" smtClean="0">
              <a:sym typeface="Symbol"/>
            </a:rPr>
            <a:t> Cephei</a:t>
          </a:r>
          <a:endParaRPr lang="pl-PL" dirty="0"/>
        </a:p>
      </dgm:t>
    </dgm:pt>
    <dgm:pt modelId="{24A9E447-1DF6-43D8-8E99-4039E00AE83B}" type="parTrans" cxnId="{21A45D2A-FDC2-418B-81AC-7B769B3DB7B9}">
      <dgm:prSet/>
      <dgm:spPr/>
      <dgm:t>
        <a:bodyPr/>
        <a:lstStyle/>
        <a:p>
          <a:endParaRPr lang="pl-PL" dirty="0"/>
        </a:p>
      </dgm:t>
    </dgm:pt>
    <dgm:pt modelId="{AF2E9D08-D27E-4757-A08E-6DD3D812D0AB}" type="sibTrans" cxnId="{21A45D2A-FDC2-418B-81AC-7B769B3DB7B9}">
      <dgm:prSet/>
      <dgm:spPr/>
      <dgm:t>
        <a:bodyPr/>
        <a:lstStyle/>
        <a:p>
          <a:endParaRPr lang="pl-PL"/>
        </a:p>
      </dgm:t>
    </dgm:pt>
    <dgm:pt modelId="{8ECE5D2D-5AD8-460A-BA08-AB9FEE9D8BC7}">
      <dgm:prSet phldrT="[Tekst]"/>
      <dgm:spPr/>
      <dgm:t>
        <a:bodyPr/>
        <a:lstStyle/>
        <a:p>
          <a:r>
            <a:rPr lang="pl-PL" dirty="0" smtClean="0"/>
            <a:t>Typ W Virgins</a:t>
          </a:r>
          <a:endParaRPr lang="pl-PL" dirty="0"/>
        </a:p>
      </dgm:t>
    </dgm:pt>
    <dgm:pt modelId="{DBBF5EA7-0C0D-4648-9106-4A4A13D61954}" type="parTrans" cxnId="{D60B63DA-AC17-4D0F-85C6-FF5F494288D9}">
      <dgm:prSet/>
      <dgm:spPr/>
      <dgm:t>
        <a:bodyPr/>
        <a:lstStyle/>
        <a:p>
          <a:endParaRPr lang="pl-PL" dirty="0"/>
        </a:p>
      </dgm:t>
    </dgm:pt>
    <dgm:pt modelId="{2E77B029-1BF3-4E14-AC8E-06411D341BEF}" type="sibTrans" cxnId="{D60B63DA-AC17-4D0F-85C6-FF5F494288D9}">
      <dgm:prSet/>
      <dgm:spPr/>
      <dgm:t>
        <a:bodyPr/>
        <a:lstStyle/>
        <a:p>
          <a:endParaRPr lang="pl-PL"/>
        </a:p>
      </dgm:t>
    </dgm:pt>
    <dgm:pt modelId="{DD539E09-A535-437F-984C-2DAA454DEAB6}" type="pres">
      <dgm:prSet presAssocID="{D39ADC96-576C-4AFB-8A0E-F12C04A0F63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978B16C1-B813-4506-8061-D2A4940853EC}" type="pres">
      <dgm:prSet presAssocID="{1CF960D7-4FEF-4C23-AD1A-957DA11FB64B}" presName="root1" presStyleCnt="0"/>
      <dgm:spPr/>
    </dgm:pt>
    <dgm:pt modelId="{E348B0D5-0C5E-453B-A0E9-35AA70CEAC97}" type="pres">
      <dgm:prSet presAssocID="{1CF960D7-4FEF-4C23-AD1A-957DA11FB64B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3288475F-D0DD-44F2-9026-50F7D045A38F}" type="pres">
      <dgm:prSet presAssocID="{1CF960D7-4FEF-4C23-AD1A-957DA11FB64B}" presName="level2hierChild" presStyleCnt="0"/>
      <dgm:spPr/>
    </dgm:pt>
    <dgm:pt modelId="{631EF5C1-7460-43AB-B639-9DEB6DC97ACB}" type="pres">
      <dgm:prSet presAssocID="{039689FD-E3F6-4CD4-986E-9494B5DC83A8}" presName="conn2-1" presStyleLbl="parChTrans1D2" presStyleIdx="0" presStyleCnt="2"/>
      <dgm:spPr/>
      <dgm:t>
        <a:bodyPr/>
        <a:lstStyle/>
        <a:p>
          <a:endParaRPr lang="pl-PL"/>
        </a:p>
      </dgm:t>
    </dgm:pt>
    <dgm:pt modelId="{FCB4F4D7-E693-446D-A849-87C7D7F29F48}" type="pres">
      <dgm:prSet presAssocID="{039689FD-E3F6-4CD4-986E-9494B5DC83A8}" presName="connTx" presStyleLbl="parChTrans1D2" presStyleIdx="0" presStyleCnt="2"/>
      <dgm:spPr/>
      <dgm:t>
        <a:bodyPr/>
        <a:lstStyle/>
        <a:p>
          <a:endParaRPr lang="pl-PL"/>
        </a:p>
      </dgm:t>
    </dgm:pt>
    <dgm:pt modelId="{3CFC0360-BCBA-4785-A2F3-A85FD5BF5151}" type="pres">
      <dgm:prSet presAssocID="{50B50DDE-F5D2-4C05-B8E6-532CD1B084A7}" presName="root2" presStyleCnt="0"/>
      <dgm:spPr/>
    </dgm:pt>
    <dgm:pt modelId="{DE297966-C60A-4CA7-802F-23016063AD85}" type="pres">
      <dgm:prSet presAssocID="{50B50DDE-F5D2-4C05-B8E6-532CD1B084A7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41F90FEC-34FF-461B-9DCD-7FBD52C7B897}" type="pres">
      <dgm:prSet presAssocID="{50B50DDE-F5D2-4C05-B8E6-532CD1B084A7}" presName="level3hierChild" presStyleCnt="0"/>
      <dgm:spPr/>
    </dgm:pt>
    <dgm:pt modelId="{A5DAC0D8-4E4F-4723-9D4D-068FB5562332}" type="pres">
      <dgm:prSet presAssocID="{1B8653F4-09EA-4141-AA5A-B390EEAFA59A}" presName="conn2-1" presStyleLbl="parChTrans1D2" presStyleIdx="1" presStyleCnt="2"/>
      <dgm:spPr/>
      <dgm:t>
        <a:bodyPr/>
        <a:lstStyle/>
        <a:p>
          <a:endParaRPr lang="pl-PL"/>
        </a:p>
      </dgm:t>
    </dgm:pt>
    <dgm:pt modelId="{F7AC65F0-B81C-4570-8277-47466BDD05AC}" type="pres">
      <dgm:prSet presAssocID="{1B8653F4-09EA-4141-AA5A-B390EEAFA59A}" presName="connTx" presStyleLbl="parChTrans1D2" presStyleIdx="1" presStyleCnt="2"/>
      <dgm:spPr/>
      <dgm:t>
        <a:bodyPr/>
        <a:lstStyle/>
        <a:p>
          <a:endParaRPr lang="pl-PL"/>
        </a:p>
      </dgm:t>
    </dgm:pt>
    <dgm:pt modelId="{B4F61601-2180-4495-8519-A1E9E0533BB0}" type="pres">
      <dgm:prSet presAssocID="{FC79FC2D-E8D0-4789-9E6A-01467425D8EB}" presName="root2" presStyleCnt="0"/>
      <dgm:spPr/>
    </dgm:pt>
    <dgm:pt modelId="{7BE10A1F-8210-42D3-B520-A37CCF241D8D}" type="pres">
      <dgm:prSet presAssocID="{FC79FC2D-E8D0-4789-9E6A-01467425D8EB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D0A3658B-E193-4D85-B620-60C039D39558}" type="pres">
      <dgm:prSet presAssocID="{FC79FC2D-E8D0-4789-9E6A-01467425D8EB}" presName="level3hierChild" presStyleCnt="0"/>
      <dgm:spPr/>
    </dgm:pt>
    <dgm:pt modelId="{906AD7CB-9340-4357-AFF6-E754C48D5E31}" type="pres">
      <dgm:prSet presAssocID="{24A9E447-1DF6-43D8-8E99-4039E00AE83B}" presName="conn2-1" presStyleLbl="parChTrans1D3" presStyleIdx="0" presStyleCnt="2"/>
      <dgm:spPr/>
      <dgm:t>
        <a:bodyPr/>
        <a:lstStyle/>
        <a:p>
          <a:endParaRPr lang="pl-PL"/>
        </a:p>
      </dgm:t>
    </dgm:pt>
    <dgm:pt modelId="{1431A3A9-2300-451B-AD65-0D122CB0080C}" type="pres">
      <dgm:prSet presAssocID="{24A9E447-1DF6-43D8-8E99-4039E00AE83B}" presName="connTx" presStyleLbl="parChTrans1D3" presStyleIdx="0" presStyleCnt="2"/>
      <dgm:spPr/>
      <dgm:t>
        <a:bodyPr/>
        <a:lstStyle/>
        <a:p>
          <a:endParaRPr lang="pl-PL"/>
        </a:p>
      </dgm:t>
    </dgm:pt>
    <dgm:pt modelId="{39CC095C-F4E5-4D7C-9844-9ACA0084DA45}" type="pres">
      <dgm:prSet presAssocID="{9F79A3A9-C962-4068-9170-BFD16220B348}" presName="root2" presStyleCnt="0"/>
      <dgm:spPr/>
    </dgm:pt>
    <dgm:pt modelId="{E7A17997-377F-4546-9CF3-0B291B23C34A}" type="pres">
      <dgm:prSet presAssocID="{9F79A3A9-C962-4068-9170-BFD16220B348}" presName="LevelTwoTextNod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CBB11D1C-285A-481B-AF7B-DB3BF2155AC7}" type="pres">
      <dgm:prSet presAssocID="{9F79A3A9-C962-4068-9170-BFD16220B348}" presName="level3hierChild" presStyleCnt="0"/>
      <dgm:spPr/>
    </dgm:pt>
    <dgm:pt modelId="{5E733845-9F6F-4A39-B621-E768631E1932}" type="pres">
      <dgm:prSet presAssocID="{DBBF5EA7-0C0D-4648-9106-4A4A13D61954}" presName="conn2-1" presStyleLbl="parChTrans1D3" presStyleIdx="1" presStyleCnt="2"/>
      <dgm:spPr/>
      <dgm:t>
        <a:bodyPr/>
        <a:lstStyle/>
        <a:p>
          <a:endParaRPr lang="pl-PL"/>
        </a:p>
      </dgm:t>
    </dgm:pt>
    <dgm:pt modelId="{BEEE8B26-3D85-4ADB-9CD5-FCFD9BD67E7E}" type="pres">
      <dgm:prSet presAssocID="{DBBF5EA7-0C0D-4648-9106-4A4A13D61954}" presName="connTx" presStyleLbl="parChTrans1D3" presStyleIdx="1" presStyleCnt="2"/>
      <dgm:spPr/>
      <dgm:t>
        <a:bodyPr/>
        <a:lstStyle/>
        <a:p>
          <a:endParaRPr lang="pl-PL"/>
        </a:p>
      </dgm:t>
    </dgm:pt>
    <dgm:pt modelId="{DCF4DC56-A564-4594-8F36-574472D8A17D}" type="pres">
      <dgm:prSet presAssocID="{8ECE5D2D-5AD8-460A-BA08-AB9FEE9D8BC7}" presName="root2" presStyleCnt="0"/>
      <dgm:spPr/>
    </dgm:pt>
    <dgm:pt modelId="{4A65455D-7841-4759-9795-EE307AFD7550}" type="pres">
      <dgm:prSet presAssocID="{8ECE5D2D-5AD8-460A-BA08-AB9FEE9D8BC7}" presName="LevelTwoTextNode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3E984A5A-8888-4493-8632-961F7614ECB0}" type="pres">
      <dgm:prSet presAssocID="{8ECE5D2D-5AD8-460A-BA08-AB9FEE9D8BC7}" presName="level3hierChild" presStyleCnt="0"/>
      <dgm:spPr/>
    </dgm:pt>
  </dgm:ptLst>
  <dgm:cxnLst>
    <dgm:cxn modelId="{FFD2DC6D-B3A0-4F60-9765-D834E57640C9}" type="presOf" srcId="{039689FD-E3F6-4CD4-986E-9494B5DC83A8}" destId="{631EF5C1-7460-43AB-B639-9DEB6DC97ACB}" srcOrd="0" destOrd="0" presId="urn:microsoft.com/office/officeart/2005/8/layout/hierarchy2"/>
    <dgm:cxn modelId="{153488A8-D438-429C-816B-D865BBDFC398}" srcId="{D39ADC96-576C-4AFB-8A0E-F12C04A0F63E}" destId="{1CF960D7-4FEF-4C23-AD1A-957DA11FB64B}" srcOrd="0" destOrd="0" parTransId="{3E901CD0-077D-439D-8374-B577F3B9BB41}" sibTransId="{73E8E315-58C5-41FD-98AC-B3CB8ABA4254}"/>
    <dgm:cxn modelId="{401B1BF1-8BD6-4ED7-A983-5524C042074C}" srcId="{1CF960D7-4FEF-4C23-AD1A-957DA11FB64B}" destId="{FC79FC2D-E8D0-4789-9E6A-01467425D8EB}" srcOrd="1" destOrd="0" parTransId="{1B8653F4-09EA-4141-AA5A-B390EEAFA59A}" sibTransId="{8E50C18E-7936-4FC9-80E0-52CF252B5FB2}"/>
    <dgm:cxn modelId="{F765BA83-627A-4D20-94F3-FE5E96CC79B0}" type="presOf" srcId="{8ECE5D2D-5AD8-460A-BA08-AB9FEE9D8BC7}" destId="{4A65455D-7841-4759-9795-EE307AFD7550}" srcOrd="0" destOrd="0" presId="urn:microsoft.com/office/officeart/2005/8/layout/hierarchy2"/>
    <dgm:cxn modelId="{7A59E7D9-EBFD-48B3-B221-8366A2911A36}" type="presOf" srcId="{24A9E447-1DF6-43D8-8E99-4039E00AE83B}" destId="{906AD7CB-9340-4357-AFF6-E754C48D5E31}" srcOrd="0" destOrd="0" presId="urn:microsoft.com/office/officeart/2005/8/layout/hierarchy2"/>
    <dgm:cxn modelId="{2E1A495A-05F5-43CA-A98B-BE2D5D674B88}" type="presOf" srcId="{50B50DDE-F5D2-4C05-B8E6-532CD1B084A7}" destId="{DE297966-C60A-4CA7-802F-23016063AD85}" srcOrd="0" destOrd="0" presId="urn:microsoft.com/office/officeart/2005/8/layout/hierarchy2"/>
    <dgm:cxn modelId="{1A876CE9-76B7-4190-9F6D-4F9255D9FCB2}" type="presOf" srcId="{1CF960D7-4FEF-4C23-AD1A-957DA11FB64B}" destId="{E348B0D5-0C5E-453B-A0E9-35AA70CEAC97}" srcOrd="0" destOrd="0" presId="urn:microsoft.com/office/officeart/2005/8/layout/hierarchy2"/>
    <dgm:cxn modelId="{71E1DDEB-6CAE-44B0-85EE-B636CA0D4F70}" type="presOf" srcId="{DBBF5EA7-0C0D-4648-9106-4A4A13D61954}" destId="{BEEE8B26-3D85-4ADB-9CD5-FCFD9BD67E7E}" srcOrd="1" destOrd="0" presId="urn:microsoft.com/office/officeart/2005/8/layout/hierarchy2"/>
    <dgm:cxn modelId="{72E1045F-B67C-4C09-A4F3-84C32701CAC5}" type="presOf" srcId="{1B8653F4-09EA-4141-AA5A-B390EEAFA59A}" destId="{F7AC65F0-B81C-4570-8277-47466BDD05AC}" srcOrd="1" destOrd="0" presId="urn:microsoft.com/office/officeart/2005/8/layout/hierarchy2"/>
    <dgm:cxn modelId="{AED45694-0F86-47D2-AE39-F16C75529F0C}" type="presOf" srcId="{1B8653F4-09EA-4141-AA5A-B390EEAFA59A}" destId="{A5DAC0D8-4E4F-4723-9D4D-068FB5562332}" srcOrd="0" destOrd="0" presId="urn:microsoft.com/office/officeart/2005/8/layout/hierarchy2"/>
    <dgm:cxn modelId="{30211DAF-29A8-493B-9EFE-B202F0FF7C12}" type="presOf" srcId="{039689FD-E3F6-4CD4-986E-9494B5DC83A8}" destId="{FCB4F4D7-E693-446D-A849-87C7D7F29F48}" srcOrd="1" destOrd="0" presId="urn:microsoft.com/office/officeart/2005/8/layout/hierarchy2"/>
    <dgm:cxn modelId="{21A45D2A-FDC2-418B-81AC-7B769B3DB7B9}" srcId="{FC79FC2D-E8D0-4789-9E6A-01467425D8EB}" destId="{9F79A3A9-C962-4068-9170-BFD16220B348}" srcOrd="0" destOrd="0" parTransId="{24A9E447-1DF6-43D8-8E99-4039E00AE83B}" sibTransId="{AF2E9D08-D27E-4757-A08E-6DD3D812D0AB}"/>
    <dgm:cxn modelId="{8A510502-F309-4909-AFE3-7693BDAD72F9}" type="presOf" srcId="{D39ADC96-576C-4AFB-8A0E-F12C04A0F63E}" destId="{DD539E09-A535-437F-984C-2DAA454DEAB6}" srcOrd="0" destOrd="0" presId="urn:microsoft.com/office/officeart/2005/8/layout/hierarchy2"/>
    <dgm:cxn modelId="{DB860B99-B247-4BAE-9920-BED4E449C9D0}" type="presOf" srcId="{24A9E447-1DF6-43D8-8E99-4039E00AE83B}" destId="{1431A3A9-2300-451B-AD65-0D122CB0080C}" srcOrd="1" destOrd="0" presId="urn:microsoft.com/office/officeart/2005/8/layout/hierarchy2"/>
    <dgm:cxn modelId="{326738DA-B6DE-4662-9F2E-48711D375199}" type="presOf" srcId="{9F79A3A9-C962-4068-9170-BFD16220B348}" destId="{E7A17997-377F-4546-9CF3-0B291B23C34A}" srcOrd="0" destOrd="0" presId="urn:microsoft.com/office/officeart/2005/8/layout/hierarchy2"/>
    <dgm:cxn modelId="{B9BEBC34-6418-4F27-9208-771C3DF1EA61}" type="presOf" srcId="{DBBF5EA7-0C0D-4648-9106-4A4A13D61954}" destId="{5E733845-9F6F-4A39-B621-E768631E1932}" srcOrd="0" destOrd="0" presId="urn:microsoft.com/office/officeart/2005/8/layout/hierarchy2"/>
    <dgm:cxn modelId="{3F39D08B-B713-4660-9593-B620B9A14DE0}" type="presOf" srcId="{FC79FC2D-E8D0-4789-9E6A-01467425D8EB}" destId="{7BE10A1F-8210-42D3-B520-A37CCF241D8D}" srcOrd="0" destOrd="0" presId="urn:microsoft.com/office/officeart/2005/8/layout/hierarchy2"/>
    <dgm:cxn modelId="{D60B63DA-AC17-4D0F-85C6-FF5F494288D9}" srcId="{FC79FC2D-E8D0-4789-9E6A-01467425D8EB}" destId="{8ECE5D2D-5AD8-460A-BA08-AB9FEE9D8BC7}" srcOrd="1" destOrd="0" parTransId="{DBBF5EA7-0C0D-4648-9106-4A4A13D61954}" sibTransId="{2E77B029-1BF3-4E14-AC8E-06411D341BEF}"/>
    <dgm:cxn modelId="{E6AD0836-629A-489E-BE8B-0BEA5CCA767A}" srcId="{1CF960D7-4FEF-4C23-AD1A-957DA11FB64B}" destId="{50B50DDE-F5D2-4C05-B8E6-532CD1B084A7}" srcOrd="0" destOrd="0" parTransId="{039689FD-E3F6-4CD4-986E-9494B5DC83A8}" sibTransId="{186E01EA-54BF-4875-8FB9-B94B483CCF08}"/>
    <dgm:cxn modelId="{9AD97F33-BF6B-4523-AAFF-D09B1254620A}" type="presParOf" srcId="{DD539E09-A535-437F-984C-2DAA454DEAB6}" destId="{978B16C1-B813-4506-8061-D2A4940853EC}" srcOrd="0" destOrd="0" presId="urn:microsoft.com/office/officeart/2005/8/layout/hierarchy2"/>
    <dgm:cxn modelId="{F9CDA6D8-88B2-49A5-B846-C055FA8D8B4A}" type="presParOf" srcId="{978B16C1-B813-4506-8061-D2A4940853EC}" destId="{E348B0D5-0C5E-453B-A0E9-35AA70CEAC97}" srcOrd="0" destOrd="0" presId="urn:microsoft.com/office/officeart/2005/8/layout/hierarchy2"/>
    <dgm:cxn modelId="{196FD43C-F4B3-4841-9687-F1A72CB0794E}" type="presParOf" srcId="{978B16C1-B813-4506-8061-D2A4940853EC}" destId="{3288475F-D0DD-44F2-9026-50F7D045A38F}" srcOrd="1" destOrd="0" presId="urn:microsoft.com/office/officeart/2005/8/layout/hierarchy2"/>
    <dgm:cxn modelId="{CB3CBB0C-55D8-41CB-A4B4-35A727E9DBF7}" type="presParOf" srcId="{3288475F-D0DD-44F2-9026-50F7D045A38F}" destId="{631EF5C1-7460-43AB-B639-9DEB6DC97ACB}" srcOrd="0" destOrd="0" presId="urn:microsoft.com/office/officeart/2005/8/layout/hierarchy2"/>
    <dgm:cxn modelId="{51A5860D-10E8-4CED-BE4C-25B66988046D}" type="presParOf" srcId="{631EF5C1-7460-43AB-B639-9DEB6DC97ACB}" destId="{FCB4F4D7-E693-446D-A849-87C7D7F29F48}" srcOrd="0" destOrd="0" presId="urn:microsoft.com/office/officeart/2005/8/layout/hierarchy2"/>
    <dgm:cxn modelId="{8A14FD6E-0AC4-4E2A-B7D8-2B9BD4CD6C58}" type="presParOf" srcId="{3288475F-D0DD-44F2-9026-50F7D045A38F}" destId="{3CFC0360-BCBA-4785-A2F3-A85FD5BF5151}" srcOrd="1" destOrd="0" presId="urn:microsoft.com/office/officeart/2005/8/layout/hierarchy2"/>
    <dgm:cxn modelId="{C4D0EF13-6B64-4E1D-84CF-13793043F48E}" type="presParOf" srcId="{3CFC0360-BCBA-4785-A2F3-A85FD5BF5151}" destId="{DE297966-C60A-4CA7-802F-23016063AD85}" srcOrd="0" destOrd="0" presId="urn:microsoft.com/office/officeart/2005/8/layout/hierarchy2"/>
    <dgm:cxn modelId="{C16026AA-9076-42A0-94C9-97960BE6355A}" type="presParOf" srcId="{3CFC0360-BCBA-4785-A2F3-A85FD5BF5151}" destId="{41F90FEC-34FF-461B-9DCD-7FBD52C7B897}" srcOrd="1" destOrd="0" presId="urn:microsoft.com/office/officeart/2005/8/layout/hierarchy2"/>
    <dgm:cxn modelId="{41BBCC60-3F98-4436-9D2B-EBEC73A1B5AA}" type="presParOf" srcId="{3288475F-D0DD-44F2-9026-50F7D045A38F}" destId="{A5DAC0D8-4E4F-4723-9D4D-068FB5562332}" srcOrd="2" destOrd="0" presId="urn:microsoft.com/office/officeart/2005/8/layout/hierarchy2"/>
    <dgm:cxn modelId="{2D2E71FC-D706-46B9-A87B-50322EEE3AA1}" type="presParOf" srcId="{A5DAC0D8-4E4F-4723-9D4D-068FB5562332}" destId="{F7AC65F0-B81C-4570-8277-47466BDD05AC}" srcOrd="0" destOrd="0" presId="urn:microsoft.com/office/officeart/2005/8/layout/hierarchy2"/>
    <dgm:cxn modelId="{71A8C876-FB57-42DE-B9B9-56470D40DBFF}" type="presParOf" srcId="{3288475F-D0DD-44F2-9026-50F7D045A38F}" destId="{B4F61601-2180-4495-8519-A1E9E0533BB0}" srcOrd="3" destOrd="0" presId="urn:microsoft.com/office/officeart/2005/8/layout/hierarchy2"/>
    <dgm:cxn modelId="{FA2C515A-EFB3-495B-97EA-0F87EDCAE334}" type="presParOf" srcId="{B4F61601-2180-4495-8519-A1E9E0533BB0}" destId="{7BE10A1F-8210-42D3-B520-A37CCF241D8D}" srcOrd="0" destOrd="0" presId="urn:microsoft.com/office/officeart/2005/8/layout/hierarchy2"/>
    <dgm:cxn modelId="{C78C6D41-F67F-46F0-A3FC-DD54608C8CE7}" type="presParOf" srcId="{B4F61601-2180-4495-8519-A1E9E0533BB0}" destId="{D0A3658B-E193-4D85-B620-60C039D39558}" srcOrd="1" destOrd="0" presId="urn:microsoft.com/office/officeart/2005/8/layout/hierarchy2"/>
    <dgm:cxn modelId="{BA7DD70F-E392-49AD-9083-2FEEE17197AD}" type="presParOf" srcId="{D0A3658B-E193-4D85-B620-60C039D39558}" destId="{906AD7CB-9340-4357-AFF6-E754C48D5E31}" srcOrd="0" destOrd="0" presId="urn:microsoft.com/office/officeart/2005/8/layout/hierarchy2"/>
    <dgm:cxn modelId="{A67ACB87-C6EA-4D49-AFA8-C9C89DBDC29C}" type="presParOf" srcId="{906AD7CB-9340-4357-AFF6-E754C48D5E31}" destId="{1431A3A9-2300-451B-AD65-0D122CB0080C}" srcOrd="0" destOrd="0" presId="urn:microsoft.com/office/officeart/2005/8/layout/hierarchy2"/>
    <dgm:cxn modelId="{12B5ED5C-A979-4FD5-92DC-217C8B5DDF0E}" type="presParOf" srcId="{D0A3658B-E193-4D85-B620-60C039D39558}" destId="{39CC095C-F4E5-4D7C-9844-9ACA0084DA45}" srcOrd="1" destOrd="0" presId="urn:microsoft.com/office/officeart/2005/8/layout/hierarchy2"/>
    <dgm:cxn modelId="{CC007B7B-7B58-49C4-83B5-DACD43116C2B}" type="presParOf" srcId="{39CC095C-F4E5-4D7C-9844-9ACA0084DA45}" destId="{E7A17997-377F-4546-9CF3-0B291B23C34A}" srcOrd="0" destOrd="0" presId="urn:microsoft.com/office/officeart/2005/8/layout/hierarchy2"/>
    <dgm:cxn modelId="{B9002B02-F4B8-4EBB-A459-99FB5BF53B08}" type="presParOf" srcId="{39CC095C-F4E5-4D7C-9844-9ACA0084DA45}" destId="{CBB11D1C-285A-481B-AF7B-DB3BF2155AC7}" srcOrd="1" destOrd="0" presId="urn:microsoft.com/office/officeart/2005/8/layout/hierarchy2"/>
    <dgm:cxn modelId="{A43BF88C-EAEE-440B-BC0D-660F5D219B73}" type="presParOf" srcId="{D0A3658B-E193-4D85-B620-60C039D39558}" destId="{5E733845-9F6F-4A39-B621-E768631E1932}" srcOrd="2" destOrd="0" presId="urn:microsoft.com/office/officeart/2005/8/layout/hierarchy2"/>
    <dgm:cxn modelId="{E5DAC6A4-7F68-4FF1-B7EA-0BF14C37A504}" type="presParOf" srcId="{5E733845-9F6F-4A39-B621-E768631E1932}" destId="{BEEE8B26-3D85-4ADB-9CD5-FCFD9BD67E7E}" srcOrd="0" destOrd="0" presId="urn:microsoft.com/office/officeart/2005/8/layout/hierarchy2"/>
    <dgm:cxn modelId="{139F2D84-F9E4-40A4-9748-1C32DC5533E7}" type="presParOf" srcId="{D0A3658B-E193-4D85-B620-60C039D39558}" destId="{DCF4DC56-A564-4594-8F36-574472D8A17D}" srcOrd="3" destOrd="0" presId="urn:microsoft.com/office/officeart/2005/8/layout/hierarchy2"/>
    <dgm:cxn modelId="{25BF9E80-4C47-45EE-98D0-E0679DC3C294}" type="presParOf" srcId="{DCF4DC56-A564-4594-8F36-574472D8A17D}" destId="{4A65455D-7841-4759-9795-EE307AFD7550}" srcOrd="0" destOrd="0" presId="urn:microsoft.com/office/officeart/2005/8/layout/hierarchy2"/>
    <dgm:cxn modelId="{42C4F210-04F9-4184-9D99-45B77A241864}" type="presParOf" srcId="{DCF4DC56-A564-4594-8F36-574472D8A17D}" destId="{3E984A5A-8888-4493-8632-961F7614ECB0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EC3761D-68D8-4972-8625-DE14FEDF2E6B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</dgm:pt>
    <dgm:pt modelId="{191D41B3-7D21-43FE-AFB7-1B90D8A191B7}">
      <dgm:prSet phldrT="[Tekst]"/>
      <dgm:spPr/>
      <dgm:t>
        <a:bodyPr/>
        <a:lstStyle/>
        <a:p>
          <a:r>
            <a:rPr lang="pl-PL" dirty="0" smtClean="0"/>
            <a:t>Mierzymy jasność obserwowaną cefeidy</a:t>
          </a:r>
          <a:endParaRPr lang="pl-PL" dirty="0"/>
        </a:p>
      </dgm:t>
    </dgm:pt>
    <dgm:pt modelId="{47DD0E87-A088-4ED1-ACE1-64AF73E473C0}" type="parTrans" cxnId="{9C42DA3C-C1C3-4D0F-A087-9CF2A64C23A5}">
      <dgm:prSet/>
      <dgm:spPr/>
      <dgm:t>
        <a:bodyPr/>
        <a:lstStyle/>
        <a:p>
          <a:endParaRPr lang="pl-PL"/>
        </a:p>
      </dgm:t>
    </dgm:pt>
    <dgm:pt modelId="{6E7EFE44-93E3-473A-98A8-3058FED0F286}" type="sibTrans" cxnId="{9C42DA3C-C1C3-4D0F-A087-9CF2A64C23A5}">
      <dgm:prSet/>
      <dgm:spPr/>
      <dgm:t>
        <a:bodyPr/>
        <a:lstStyle/>
        <a:p>
          <a:endParaRPr lang="pl-PL" dirty="0"/>
        </a:p>
      </dgm:t>
    </dgm:pt>
    <dgm:pt modelId="{B9F1F225-7EC9-4118-805F-E2E35E815D6B}">
      <dgm:prSet phldrT="[Tekst]"/>
      <dgm:spPr/>
      <dgm:t>
        <a:bodyPr/>
        <a:lstStyle/>
        <a:p>
          <a:r>
            <a:rPr lang="pl-PL" dirty="0" smtClean="0"/>
            <a:t>Wybieramy gwiazdę porównania i mierzymy jej jasność</a:t>
          </a:r>
          <a:endParaRPr lang="pl-PL" dirty="0"/>
        </a:p>
      </dgm:t>
    </dgm:pt>
    <dgm:pt modelId="{A82FD518-E439-4FA5-B066-AAA9469FFBA3}" type="parTrans" cxnId="{B2B7C1BC-CC9F-463B-A6EE-54894D1EC546}">
      <dgm:prSet/>
      <dgm:spPr/>
      <dgm:t>
        <a:bodyPr/>
        <a:lstStyle/>
        <a:p>
          <a:endParaRPr lang="pl-PL"/>
        </a:p>
      </dgm:t>
    </dgm:pt>
    <dgm:pt modelId="{9A82C6DA-BD29-4E2F-92F7-360120F85DFF}" type="sibTrans" cxnId="{B2B7C1BC-CC9F-463B-A6EE-54894D1EC546}">
      <dgm:prSet/>
      <dgm:spPr/>
      <dgm:t>
        <a:bodyPr/>
        <a:lstStyle/>
        <a:p>
          <a:endParaRPr lang="pl-PL" dirty="0"/>
        </a:p>
      </dgm:t>
    </dgm:pt>
    <dgm:pt modelId="{A58148D2-5DF9-4699-BBD6-7516FB880CCC}">
      <dgm:prSet phldrT="[Tekst]"/>
      <dgm:spPr/>
      <dgm:t>
        <a:bodyPr/>
        <a:lstStyle/>
        <a:p>
          <a:r>
            <a:rPr lang="pl-PL" dirty="0" smtClean="0"/>
            <a:t>Dzielimy jasność cefeidy przez jasność gwiazdy porównania</a:t>
          </a:r>
          <a:endParaRPr lang="pl-PL" dirty="0"/>
        </a:p>
      </dgm:t>
    </dgm:pt>
    <dgm:pt modelId="{A588A30E-1A56-4888-A74C-33D70EB9A6AA}" type="parTrans" cxnId="{BE5706FC-2709-4CCE-B7BE-631A421A8BD2}">
      <dgm:prSet/>
      <dgm:spPr/>
      <dgm:t>
        <a:bodyPr/>
        <a:lstStyle/>
        <a:p>
          <a:endParaRPr lang="pl-PL"/>
        </a:p>
      </dgm:t>
    </dgm:pt>
    <dgm:pt modelId="{8883D46F-C950-43D4-8CE8-08B8A57D6376}" type="sibTrans" cxnId="{BE5706FC-2709-4CCE-B7BE-631A421A8BD2}">
      <dgm:prSet/>
      <dgm:spPr/>
      <dgm:t>
        <a:bodyPr/>
        <a:lstStyle/>
        <a:p>
          <a:endParaRPr lang="pl-PL" dirty="0"/>
        </a:p>
      </dgm:t>
    </dgm:pt>
    <dgm:pt modelId="{6E2F323E-8FFF-4DD5-BCBA-FBDCC7C13630}">
      <dgm:prSet phldrT="[Tekst]"/>
      <dgm:spPr/>
      <dgm:t>
        <a:bodyPr/>
        <a:lstStyle/>
        <a:p>
          <a:r>
            <a:rPr lang="pl-PL" dirty="0" smtClean="0"/>
            <a:t>Rysujemy wykres zmian jasności cefeidy w stosunku do gwiazdy porównania</a:t>
          </a:r>
          <a:endParaRPr lang="pl-PL" dirty="0"/>
        </a:p>
      </dgm:t>
    </dgm:pt>
    <dgm:pt modelId="{30CD81D1-7CED-411E-9E4D-3CFAC3225E3C}" type="parTrans" cxnId="{E1D0F2DF-ABA0-4E52-B126-7DDAB0C3410B}">
      <dgm:prSet/>
      <dgm:spPr/>
      <dgm:t>
        <a:bodyPr/>
        <a:lstStyle/>
        <a:p>
          <a:endParaRPr lang="pl-PL"/>
        </a:p>
      </dgm:t>
    </dgm:pt>
    <dgm:pt modelId="{72A1CCA1-A90E-4689-95CC-B931A46E6ED1}" type="sibTrans" cxnId="{E1D0F2DF-ABA0-4E52-B126-7DDAB0C3410B}">
      <dgm:prSet/>
      <dgm:spPr/>
      <dgm:t>
        <a:bodyPr/>
        <a:lstStyle/>
        <a:p>
          <a:endParaRPr lang="pl-PL" dirty="0"/>
        </a:p>
      </dgm:t>
    </dgm:pt>
    <dgm:pt modelId="{666DAFF8-2951-4297-A679-07867F523D4D}">
      <dgm:prSet phldrT="[Tekst]"/>
      <dgm:spPr/>
      <dgm:t>
        <a:bodyPr/>
        <a:lstStyle/>
        <a:p>
          <a:r>
            <a:rPr lang="pl-PL" dirty="0" smtClean="0"/>
            <a:t>Ustalamy okres zmian cefeidy</a:t>
          </a:r>
          <a:endParaRPr lang="pl-PL" dirty="0"/>
        </a:p>
      </dgm:t>
    </dgm:pt>
    <dgm:pt modelId="{40615FD0-4B74-4A19-A359-0BFB8C1C8367}" type="parTrans" cxnId="{495A59C4-B470-4C8C-ACA0-D7FD155CC43A}">
      <dgm:prSet/>
      <dgm:spPr/>
      <dgm:t>
        <a:bodyPr/>
        <a:lstStyle/>
        <a:p>
          <a:endParaRPr lang="pl-PL"/>
        </a:p>
      </dgm:t>
    </dgm:pt>
    <dgm:pt modelId="{9AF3C792-C5E0-4BC5-91E3-61DEDA698B42}" type="sibTrans" cxnId="{495A59C4-B470-4C8C-ACA0-D7FD155CC43A}">
      <dgm:prSet/>
      <dgm:spPr/>
      <dgm:t>
        <a:bodyPr/>
        <a:lstStyle/>
        <a:p>
          <a:endParaRPr lang="pl-PL" dirty="0"/>
        </a:p>
      </dgm:t>
    </dgm:pt>
    <dgm:pt modelId="{7234A2E5-42A0-4CBB-AB09-84798D1130BD}">
      <dgm:prSet phldrT="[Tekst]"/>
      <dgm:spPr/>
      <dgm:t>
        <a:bodyPr/>
        <a:lstStyle/>
        <a:p>
          <a:r>
            <a:rPr lang="pl-PL" dirty="0" smtClean="0"/>
            <a:t>Z wykresu okres-jasność odczytujemy wielkość absolutną cefeidy</a:t>
          </a:r>
          <a:endParaRPr lang="pl-PL" dirty="0"/>
        </a:p>
      </dgm:t>
    </dgm:pt>
    <dgm:pt modelId="{09FAFD5F-0143-4CF9-862E-D0ACC4634894}" type="parTrans" cxnId="{99B66369-91B6-4663-B79B-D42D75CB809E}">
      <dgm:prSet/>
      <dgm:spPr/>
      <dgm:t>
        <a:bodyPr/>
        <a:lstStyle/>
        <a:p>
          <a:endParaRPr lang="pl-PL"/>
        </a:p>
      </dgm:t>
    </dgm:pt>
    <dgm:pt modelId="{2DEA36A4-BFFF-42EB-928C-1B6272AFC39B}" type="sibTrans" cxnId="{99B66369-91B6-4663-B79B-D42D75CB809E}">
      <dgm:prSet/>
      <dgm:spPr/>
      <dgm:t>
        <a:bodyPr/>
        <a:lstStyle/>
        <a:p>
          <a:endParaRPr lang="pl-PL"/>
        </a:p>
      </dgm:t>
    </dgm:pt>
    <dgm:pt modelId="{A937F58D-7B27-4759-8DA3-21BF7447FB7C}" type="pres">
      <dgm:prSet presAssocID="{5EC3761D-68D8-4972-8625-DE14FEDF2E6B}" presName="diagram" presStyleCnt="0">
        <dgm:presLayoutVars>
          <dgm:dir/>
          <dgm:resizeHandles val="exact"/>
        </dgm:presLayoutVars>
      </dgm:prSet>
      <dgm:spPr/>
    </dgm:pt>
    <dgm:pt modelId="{640B5957-6CA9-4ED9-9533-3EDB53C7BD54}" type="pres">
      <dgm:prSet presAssocID="{191D41B3-7D21-43FE-AFB7-1B90D8A191B7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95CD6D29-4BD0-4180-AA28-947BB30B7870}" type="pres">
      <dgm:prSet presAssocID="{6E7EFE44-93E3-473A-98A8-3058FED0F286}" presName="sibTrans" presStyleLbl="sibTrans2D1" presStyleIdx="0" presStyleCnt="5"/>
      <dgm:spPr/>
      <dgm:t>
        <a:bodyPr/>
        <a:lstStyle/>
        <a:p>
          <a:endParaRPr lang="pl-PL"/>
        </a:p>
      </dgm:t>
    </dgm:pt>
    <dgm:pt modelId="{73A8F144-F518-457B-99B6-DA5DE4A5DC3C}" type="pres">
      <dgm:prSet presAssocID="{6E7EFE44-93E3-473A-98A8-3058FED0F286}" presName="connectorText" presStyleLbl="sibTrans2D1" presStyleIdx="0" presStyleCnt="5"/>
      <dgm:spPr/>
      <dgm:t>
        <a:bodyPr/>
        <a:lstStyle/>
        <a:p>
          <a:endParaRPr lang="pl-PL"/>
        </a:p>
      </dgm:t>
    </dgm:pt>
    <dgm:pt modelId="{3E6E3AF2-DDE1-4468-BEDC-9E3308DD8556}" type="pres">
      <dgm:prSet presAssocID="{B9F1F225-7EC9-4118-805F-E2E35E815D6B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66B603B-7D0A-4B14-A326-EAA86180CA09}" type="pres">
      <dgm:prSet presAssocID="{9A82C6DA-BD29-4E2F-92F7-360120F85DFF}" presName="sibTrans" presStyleLbl="sibTrans2D1" presStyleIdx="1" presStyleCnt="5"/>
      <dgm:spPr/>
      <dgm:t>
        <a:bodyPr/>
        <a:lstStyle/>
        <a:p>
          <a:endParaRPr lang="pl-PL"/>
        </a:p>
      </dgm:t>
    </dgm:pt>
    <dgm:pt modelId="{4DB36751-5A76-4C48-BCF2-88746FB6858C}" type="pres">
      <dgm:prSet presAssocID="{9A82C6DA-BD29-4E2F-92F7-360120F85DFF}" presName="connectorText" presStyleLbl="sibTrans2D1" presStyleIdx="1" presStyleCnt="5"/>
      <dgm:spPr/>
      <dgm:t>
        <a:bodyPr/>
        <a:lstStyle/>
        <a:p>
          <a:endParaRPr lang="pl-PL"/>
        </a:p>
      </dgm:t>
    </dgm:pt>
    <dgm:pt modelId="{D0A52E52-48FB-4091-B6E2-8BFE46F5A87B}" type="pres">
      <dgm:prSet presAssocID="{A58148D2-5DF9-4699-BBD6-7516FB880CCC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06A74F94-CFF2-42DC-9FBF-41CF7DF38D42}" type="pres">
      <dgm:prSet presAssocID="{8883D46F-C950-43D4-8CE8-08B8A57D6376}" presName="sibTrans" presStyleLbl="sibTrans2D1" presStyleIdx="2" presStyleCnt="5"/>
      <dgm:spPr/>
      <dgm:t>
        <a:bodyPr/>
        <a:lstStyle/>
        <a:p>
          <a:endParaRPr lang="pl-PL"/>
        </a:p>
      </dgm:t>
    </dgm:pt>
    <dgm:pt modelId="{423B7744-60F2-4F31-9D24-290E37658E1C}" type="pres">
      <dgm:prSet presAssocID="{8883D46F-C950-43D4-8CE8-08B8A57D6376}" presName="connectorText" presStyleLbl="sibTrans2D1" presStyleIdx="2" presStyleCnt="5"/>
      <dgm:spPr/>
      <dgm:t>
        <a:bodyPr/>
        <a:lstStyle/>
        <a:p>
          <a:endParaRPr lang="pl-PL"/>
        </a:p>
      </dgm:t>
    </dgm:pt>
    <dgm:pt modelId="{BDF4C75C-AC72-4C29-B2AC-FDCBE4734B15}" type="pres">
      <dgm:prSet presAssocID="{6E2F323E-8FFF-4DD5-BCBA-FBDCC7C13630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BB6D2627-178F-49BE-8F79-63C9479A841B}" type="pres">
      <dgm:prSet presAssocID="{72A1CCA1-A90E-4689-95CC-B931A46E6ED1}" presName="sibTrans" presStyleLbl="sibTrans2D1" presStyleIdx="3" presStyleCnt="5"/>
      <dgm:spPr/>
      <dgm:t>
        <a:bodyPr/>
        <a:lstStyle/>
        <a:p>
          <a:endParaRPr lang="pl-PL"/>
        </a:p>
      </dgm:t>
    </dgm:pt>
    <dgm:pt modelId="{1E0F06D8-9CB6-41F0-8381-6D9C3ACD82BB}" type="pres">
      <dgm:prSet presAssocID="{72A1CCA1-A90E-4689-95CC-B931A46E6ED1}" presName="connectorText" presStyleLbl="sibTrans2D1" presStyleIdx="3" presStyleCnt="5"/>
      <dgm:spPr/>
      <dgm:t>
        <a:bodyPr/>
        <a:lstStyle/>
        <a:p>
          <a:endParaRPr lang="pl-PL"/>
        </a:p>
      </dgm:t>
    </dgm:pt>
    <dgm:pt modelId="{2EF43B6B-EF45-416D-A022-E1ABA719FE8B}" type="pres">
      <dgm:prSet presAssocID="{666DAFF8-2951-4297-A679-07867F523D4D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1DD7205-E590-42A4-8BEB-25940EA8BC5A}" type="pres">
      <dgm:prSet presAssocID="{9AF3C792-C5E0-4BC5-91E3-61DEDA698B42}" presName="sibTrans" presStyleLbl="sibTrans2D1" presStyleIdx="4" presStyleCnt="5"/>
      <dgm:spPr/>
      <dgm:t>
        <a:bodyPr/>
        <a:lstStyle/>
        <a:p>
          <a:endParaRPr lang="pl-PL"/>
        </a:p>
      </dgm:t>
    </dgm:pt>
    <dgm:pt modelId="{A4032CCE-C0BE-481D-8B41-EE9FFD918E56}" type="pres">
      <dgm:prSet presAssocID="{9AF3C792-C5E0-4BC5-91E3-61DEDA698B42}" presName="connectorText" presStyleLbl="sibTrans2D1" presStyleIdx="4" presStyleCnt="5"/>
      <dgm:spPr/>
      <dgm:t>
        <a:bodyPr/>
        <a:lstStyle/>
        <a:p>
          <a:endParaRPr lang="pl-PL"/>
        </a:p>
      </dgm:t>
    </dgm:pt>
    <dgm:pt modelId="{7E97DE98-DF48-451D-8315-3A4CDB78FF45}" type="pres">
      <dgm:prSet presAssocID="{7234A2E5-42A0-4CBB-AB09-84798D1130BD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8836D415-E185-423A-B106-5AB6084694A6}" type="presOf" srcId="{5EC3761D-68D8-4972-8625-DE14FEDF2E6B}" destId="{A937F58D-7B27-4759-8DA3-21BF7447FB7C}" srcOrd="0" destOrd="0" presId="urn:microsoft.com/office/officeart/2005/8/layout/process5"/>
    <dgm:cxn modelId="{2F100208-82F7-4BFB-92B9-71C42D913418}" type="presOf" srcId="{9A82C6DA-BD29-4E2F-92F7-360120F85DFF}" destId="{4DB36751-5A76-4C48-BCF2-88746FB6858C}" srcOrd="1" destOrd="0" presId="urn:microsoft.com/office/officeart/2005/8/layout/process5"/>
    <dgm:cxn modelId="{996A5FBF-E374-439E-98A5-EE4FCF607564}" type="presOf" srcId="{72A1CCA1-A90E-4689-95CC-B931A46E6ED1}" destId="{BB6D2627-178F-49BE-8F79-63C9479A841B}" srcOrd="0" destOrd="0" presId="urn:microsoft.com/office/officeart/2005/8/layout/process5"/>
    <dgm:cxn modelId="{3A3E9BE1-9A3F-494B-BD75-8AEE4E0E98D8}" type="presOf" srcId="{A58148D2-5DF9-4699-BBD6-7516FB880CCC}" destId="{D0A52E52-48FB-4091-B6E2-8BFE46F5A87B}" srcOrd="0" destOrd="0" presId="urn:microsoft.com/office/officeart/2005/8/layout/process5"/>
    <dgm:cxn modelId="{5EDFF923-E8C5-4C4A-8FB1-634142F541BD}" type="presOf" srcId="{72A1CCA1-A90E-4689-95CC-B931A46E6ED1}" destId="{1E0F06D8-9CB6-41F0-8381-6D9C3ACD82BB}" srcOrd="1" destOrd="0" presId="urn:microsoft.com/office/officeart/2005/8/layout/process5"/>
    <dgm:cxn modelId="{99B66369-91B6-4663-B79B-D42D75CB809E}" srcId="{5EC3761D-68D8-4972-8625-DE14FEDF2E6B}" destId="{7234A2E5-42A0-4CBB-AB09-84798D1130BD}" srcOrd="5" destOrd="0" parTransId="{09FAFD5F-0143-4CF9-862E-D0ACC4634894}" sibTransId="{2DEA36A4-BFFF-42EB-928C-1B6272AFC39B}"/>
    <dgm:cxn modelId="{86234641-A75C-4E6A-8852-8A04E97285CF}" type="presOf" srcId="{191D41B3-7D21-43FE-AFB7-1B90D8A191B7}" destId="{640B5957-6CA9-4ED9-9533-3EDB53C7BD54}" srcOrd="0" destOrd="0" presId="urn:microsoft.com/office/officeart/2005/8/layout/process5"/>
    <dgm:cxn modelId="{DC97F0C3-A0F0-4E82-A560-4C6465A907AC}" type="presOf" srcId="{B9F1F225-7EC9-4118-805F-E2E35E815D6B}" destId="{3E6E3AF2-DDE1-4468-BEDC-9E3308DD8556}" srcOrd="0" destOrd="0" presId="urn:microsoft.com/office/officeart/2005/8/layout/process5"/>
    <dgm:cxn modelId="{B2B7C1BC-CC9F-463B-A6EE-54894D1EC546}" srcId="{5EC3761D-68D8-4972-8625-DE14FEDF2E6B}" destId="{B9F1F225-7EC9-4118-805F-E2E35E815D6B}" srcOrd="1" destOrd="0" parTransId="{A82FD518-E439-4FA5-B066-AAA9469FFBA3}" sibTransId="{9A82C6DA-BD29-4E2F-92F7-360120F85DFF}"/>
    <dgm:cxn modelId="{9C42DA3C-C1C3-4D0F-A087-9CF2A64C23A5}" srcId="{5EC3761D-68D8-4972-8625-DE14FEDF2E6B}" destId="{191D41B3-7D21-43FE-AFB7-1B90D8A191B7}" srcOrd="0" destOrd="0" parTransId="{47DD0E87-A088-4ED1-ACE1-64AF73E473C0}" sibTransId="{6E7EFE44-93E3-473A-98A8-3058FED0F286}"/>
    <dgm:cxn modelId="{48BDABEA-2D45-4239-9605-9AABBF57C0A1}" type="presOf" srcId="{6E7EFE44-93E3-473A-98A8-3058FED0F286}" destId="{95CD6D29-4BD0-4180-AA28-947BB30B7870}" srcOrd="0" destOrd="0" presId="urn:microsoft.com/office/officeart/2005/8/layout/process5"/>
    <dgm:cxn modelId="{495A59C4-B470-4C8C-ACA0-D7FD155CC43A}" srcId="{5EC3761D-68D8-4972-8625-DE14FEDF2E6B}" destId="{666DAFF8-2951-4297-A679-07867F523D4D}" srcOrd="4" destOrd="0" parTransId="{40615FD0-4B74-4A19-A359-0BFB8C1C8367}" sibTransId="{9AF3C792-C5E0-4BC5-91E3-61DEDA698B42}"/>
    <dgm:cxn modelId="{404FA16D-E7F0-45F1-A822-20C8440605AC}" type="presOf" srcId="{7234A2E5-42A0-4CBB-AB09-84798D1130BD}" destId="{7E97DE98-DF48-451D-8315-3A4CDB78FF45}" srcOrd="0" destOrd="0" presId="urn:microsoft.com/office/officeart/2005/8/layout/process5"/>
    <dgm:cxn modelId="{E1D0F2DF-ABA0-4E52-B126-7DDAB0C3410B}" srcId="{5EC3761D-68D8-4972-8625-DE14FEDF2E6B}" destId="{6E2F323E-8FFF-4DD5-BCBA-FBDCC7C13630}" srcOrd="3" destOrd="0" parTransId="{30CD81D1-7CED-411E-9E4D-3CFAC3225E3C}" sibTransId="{72A1CCA1-A90E-4689-95CC-B931A46E6ED1}"/>
    <dgm:cxn modelId="{CBE1B114-D641-47C9-8E9A-77F8A62BC25F}" type="presOf" srcId="{8883D46F-C950-43D4-8CE8-08B8A57D6376}" destId="{423B7744-60F2-4F31-9D24-290E37658E1C}" srcOrd="1" destOrd="0" presId="urn:microsoft.com/office/officeart/2005/8/layout/process5"/>
    <dgm:cxn modelId="{A3EDE76D-815A-4B1E-90D4-890F992B4C22}" type="presOf" srcId="{9A82C6DA-BD29-4E2F-92F7-360120F85DFF}" destId="{766B603B-7D0A-4B14-A326-EAA86180CA09}" srcOrd="0" destOrd="0" presId="urn:microsoft.com/office/officeart/2005/8/layout/process5"/>
    <dgm:cxn modelId="{6791A9BE-3595-48EE-8ADD-D2FF0F3134BB}" type="presOf" srcId="{9AF3C792-C5E0-4BC5-91E3-61DEDA698B42}" destId="{C1DD7205-E590-42A4-8BEB-25940EA8BC5A}" srcOrd="0" destOrd="0" presId="urn:microsoft.com/office/officeart/2005/8/layout/process5"/>
    <dgm:cxn modelId="{EFEF76F0-E61A-4515-A05A-C740CD9C1B70}" type="presOf" srcId="{666DAFF8-2951-4297-A679-07867F523D4D}" destId="{2EF43B6B-EF45-416D-A022-E1ABA719FE8B}" srcOrd="0" destOrd="0" presId="urn:microsoft.com/office/officeart/2005/8/layout/process5"/>
    <dgm:cxn modelId="{530BAFF6-C98D-44B7-875B-2246A62D113D}" type="presOf" srcId="{9AF3C792-C5E0-4BC5-91E3-61DEDA698B42}" destId="{A4032CCE-C0BE-481D-8B41-EE9FFD918E56}" srcOrd="1" destOrd="0" presId="urn:microsoft.com/office/officeart/2005/8/layout/process5"/>
    <dgm:cxn modelId="{D755B4C4-E0C5-4451-B8C4-C84660D4F758}" type="presOf" srcId="{6E2F323E-8FFF-4DD5-BCBA-FBDCC7C13630}" destId="{BDF4C75C-AC72-4C29-B2AC-FDCBE4734B15}" srcOrd="0" destOrd="0" presId="urn:microsoft.com/office/officeart/2005/8/layout/process5"/>
    <dgm:cxn modelId="{F0FEACC5-7AB1-4846-84C7-96A83B2277D9}" type="presOf" srcId="{8883D46F-C950-43D4-8CE8-08B8A57D6376}" destId="{06A74F94-CFF2-42DC-9FBF-41CF7DF38D42}" srcOrd="0" destOrd="0" presId="urn:microsoft.com/office/officeart/2005/8/layout/process5"/>
    <dgm:cxn modelId="{BE5706FC-2709-4CCE-B7BE-631A421A8BD2}" srcId="{5EC3761D-68D8-4972-8625-DE14FEDF2E6B}" destId="{A58148D2-5DF9-4699-BBD6-7516FB880CCC}" srcOrd="2" destOrd="0" parTransId="{A588A30E-1A56-4888-A74C-33D70EB9A6AA}" sibTransId="{8883D46F-C950-43D4-8CE8-08B8A57D6376}"/>
    <dgm:cxn modelId="{EF6C1AA2-CDE0-486F-80B2-592BDE65FB93}" type="presOf" srcId="{6E7EFE44-93E3-473A-98A8-3058FED0F286}" destId="{73A8F144-F518-457B-99B6-DA5DE4A5DC3C}" srcOrd="1" destOrd="0" presId="urn:microsoft.com/office/officeart/2005/8/layout/process5"/>
    <dgm:cxn modelId="{F380B8AA-D55B-41C0-8B0E-FED0EDB6BACB}" type="presParOf" srcId="{A937F58D-7B27-4759-8DA3-21BF7447FB7C}" destId="{640B5957-6CA9-4ED9-9533-3EDB53C7BD54}" srcOrd="0" destOrd="0" presId="urn:microsoft.com/office/officeart/2005/8/layout/process5"/>
    <dgm:cxn modelId="{CCCE5713-C95D-488E-BBBF-C3F382393140}" type="presParOf" srcId="{A937F58D-7B27-4759-8DA3-21BF7447FB7C}" destId="{95CD6D29-4BD0-4180-AA28-947BB30B7870}" srcOrd="1" destOrd="0" presId="urn:microsoft.com/office/officeart/2005/8/layout/process5"/>
    <dgm:cxn modelId="{E43C0569-4002-4843-B0BD-90A83A5780CC}" type="presParOf" srcId="{95CD6D29-4BD0-4180-AA28-947BB30B7870}" destId="{73A8F144-F518-457B-99B6-DA5DE4A5DC3C}" srcOrd="0" destOrd="0" presId="urn:microsoft.com/office/officeart/2005/8/layout/process5"/>
    <dgm:cxn modelId="{572852D8-B4B7-4675-9BA5-D46CD338C61E}" type="presParOf" srcId="{A937F58D-7B27-4759-8DA3-21BF7447FB7C}" destId="{3E6E3AF2-DDE1-4468-BEDC-9E3308DD8556}" srcOrd="2" destOrd="0" presId="urn:microsoft.com/office/officeart/2005/8/layout/process5"/>
    <dgm:cxn modelId="{0F3CE64B-EA9C-4279-B892-B2E5E6B71962}" type="presParOf" srcId="{A937F58D-7B27-4759-8DA3-21BF7447FB7C}" destId="{766B603B-7D0A-4B14-A326-EAA86180CA09}" srcOrd="3" destOrd="0" presId="urn:microsoft.com/office/officeart/2005/8/layout/process5"/>
    <dgm:cxn modelId="{66DE283E-AFF9-4ECC-B2FB-980B5F410078}" type="presParOf" srcId="{766B603B-7D0A-4B14-A326-EAA86180CA09}" destId="{4DB36751-5A76-4C48-BCF2-88746FB6858C}" srcOrd="0" destOrd="0" presId="urn:microsoft.com/office/officeart/2005/8/layout/process5"/>
    <dgm:cxn modelId="{B0E1F65A-DC22-4E74-BF3A-37A17E77697A}" type="presParOf" srcId="{A937F58D-7B27-4759-8DA3-21BF7447FB7C}" destId="{D0A52E52-48FB-4091-B6E2-8BFE46F5A87B}" srcOrd="4" destOrd="0" presId="urn:microsoft.com/office/officeart/2005/8/layout/process5"/>
    <dgm:cxn modelId="{C091A5D9-C7B2-4EAE-8030-96A6C703FAB5}" type="presParOf" srcId="{A937F58D-7B27-4759-8DA3-21BF7447FB7C}" destId="{06A74F94-CFF2-42DC-9FBF-41CF7DF38D42}" srcOrd="5" destOrd="0" presId="urn:microsoft.com/office/officeart/2005/8/layout/process5"/>
    <dgm:cxn modelId="{298C34D1-7549-4FA9-B43A-3C434A8D05BC}" type="presParOf" srcId="{06A74F94-CFF2-42DC-9FBF-41CF7DF38D42}" destId="{423B7744-60F2-4F31-9D24-290E37658E1C}" srcOrd="0" destOrd="0" presId="urn:microsoft.com/office/officeart/2005/8/layout/process5"/>
    <dgm:cxn modelId="{7E0C9DA0-750A-448E-926B-F49EB5B3F087}" type="presParOf" srcId="{A937F58D-7B27-4759-8DA3-21BF7447FB7C}" destId="{BDF4C75C-AC72-4C29-B2AC-FDCBE4734B15}" srcOrd="6" destOrd="0" presId="urn:microsoft.com/office/officeart/2005/8/layout/process5"/>
    <dgm:cxn modelId="{259BC7B1-F0E7-43E6-B2A4-8D9726561B63}" type="presParOf" srcId="{A937F58D-7B27-4759-8DA3-21BF7447FB7C}" destId="{BB6D2627-178F-49BE-8F79-63C9479A841B}" srcOrd="7" destOrd="0" presId="urn:microsoft.com/office/officeart/2005/8/layout/process5"/>
    <dgm:cxn modelId="{474E9031-DB24-4188-9912-E962C53B8905}" type="presParOf" srcId="{BB6D2627-178F-49BE-8F79-63C9479A841B}" destId="{1E0F06D8-9CB6-41F0-8381-6D9C3ACD82BB}" srcOrd="0" destOrd="0" presId="urn:microsoft.com/office/officeart/2005/8/layout/process5"/>
    <dgm:cxn modelId="{3ADD76CC-C615-493B-9708-424210B5E364}" type="presParOf" srcId="{A937F58D-7B27-4759-8DA3-21BF7447FB7C}" destId="{2EF43B6B-EF45-416D-A022-E1ABA719FE8B}" srcOrd="8" destOrd="0" presId="urn:microsoft.com/office/officeart/2005/8/layout/process5"/>
    <dgm:cxn modelId="{EC0FE46A-AE4D-434B-89FE-0B1FCFE53FEF}" type="presParOf" srcId="{A937F58D-7B27-4759-8DA3-21BF7447FB7C}" destId="{C1DD7205-E590-42A4-8BEB-25940EA8BC5A}" srcOrd="9" destOrd="0" presId="urn:microsoft.com/office/officeart/2005/8/layout/process5"/>
    <dgm:cxn modelId="{AB943B74-1ADE-4EEC-B575-EB7E0FAF0474}" type="presParOf" srcId="{C1DD7205-E590-42A4-8BEB-25940EA8BC5A}" destId="{A4032CCE-C0BE-481D-8B41-EE9FFD918E56}" srcOrd="0" destOrd="0" presId="urn:microsoft.com/office/officeart/2005/8/layout/process5"/>
    <dgm:cxn modelId="{9495310E-32E2-46EE-9C10-17E8070293EA}" type="presParOf" srcId="{A937F58D-7B27-4759-8DA3-21BF7447FB7C}" destId="{7E97DE98-DF48-451D-8315-3A4CDB78FF45}" srcOrd="1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675BFAE-C00C-482E-8747-096762E5E6CA}">
      <dsp:nvSpPr>
        <dsp:cNvPr id="0" name=""/>
        <dsp:cNvSpPr/>
      </dsp:nvSpPr>
      <dsp:spPr>
        <a:xfrm>
          <a:off x="1148066" y="-5122"/>
          <a:ext cx="5776360" cy="5776360"/>
        </a:xfrm>
        <a:prstGeom prst="circularArrow">
          <a:avLst>
            <a:gd name="adj1" fmla="val 5274"/>
            <a:gd name="adj2" fmla="val 312630"/>
            <a:gd name="adj3" fmla="val 14231806"/>
            <a:gd name="adj4" fmla="val 17124868"/>
            <a:gd name="adj5" fmla="val 5477"/>
          </a:avLst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tint val="90000"/>
                <a:satMod val="125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shade val="80000"/>
                <a:satMod val="115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8D7C7C-11C1-4BC4-AC11-334CA4C77954}">
      <dsp:nvSpPr>
        <dsp:cNvPr id="0" name=""/>
        <dsp:cNvSpPr/>
      </dsp:nvSpPr>
      <dsp:spPr>
        <a:xfrm>
          <a:off x="2940469" y="1986"/>
          <a:ext cx="2191555" cy="109577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0000"/>
                <a:satMod val="12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0000"/>
                <a:satMod val="115000"/>
              </a:schemeClr>
            </a:gs>
          </a:gsLst>
          <a:lin ang="5400000" scaled="0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500" kern="1200" dirty="0" smtClean="0"/>
            <a:t>Ochłodzenie się cefeidy</a:t>
          </a:r>
          <a:endParaRPr lang="pl-PL" sz="1500" kern="1200" dirty="0"/>
        </a:p>
      </dsp:txBody>
      <dsp:txXfrm>
        <a:off x="2940469" y="1986"/>
        <a:ext cx="2191555" cy="1095777"/>
      </dsp:txXfrm>
    </dsp:sp>
    <dsp:sp modelId="{0DBA73DE-036D-461B-935E-DFD3D656B1D4}">
      <dsp:nvSpPr>
        <dsp:cNvPr id="0" name=""/>
        <dsp:cNvSpPr/>
      </dsp:nvSpPr>
      <dsp:spPr>
        <a:xfrm>
          <a:off x="4969870" y="1173662"/>
          <a:ext cx="2191555" cy="109577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0000"/>
                <a:satMod val="12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0000"/>
                <a:satMod val="115000"/>
              </a:schemeClr>
            </a:gs>
          </a:gsLst>
          <a:lin ang="5400000" scaled="0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500" kern="1200" dirty="0" smtClean="0"/>
            <a:t>Cefeida nie może się przeciwstawić sile ciążenia i się kurczy</a:t>
          </a:r>
          <a:endParaRPr lang="pl-PL" sz="1500" kern="1200" dirty="0"/>
        </a:p>
      </dsp:txBody>
      <dsp:txXfrm>
        <a:off x="4969870" y="1173662"/>
        <a:ext cx="2191555" cy="1095777"/>
      </dsp:txXfrm>
    </dsp:sp>
    <dsp:sp modelId="{615EB4C3-1D9F-4E17-8A1D-D53A74C3DAC0}">
      <dsp:nvSpPr>
        <dsp:cNvPr id="0" name=""/>
        <dsp:cNvSpPr/>
      </dsp:nvSpPr>
      <dsp:spPr>
        <a:xfrm>
          <a:off x="4969870" y="3517013"/>
          <a:ext cx="2191555" cy="109577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0000"/>
                <a:satMod val="12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0000"/>
                <a:satMod val="115000"/>
              </a:schemeClr>
            </a:gs>
          </a:gsLst>
          <a:lin ang="5400000" scaled="0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500" kern="1200" dirty="0" smtClean="0"/>
            <a:t>Paliwo w jądrze gwiazdy zostaje zagęszczone</a:t>
          </a:r>
          <a:endParaRPr lang="pl-PL" sz="1500" kern="1200" dirty="0"/>
        </a:p>
      </dsp:txBody>
      <dsp:txXfrm>
        <a:off x="4969870" y="3517013"/>
        <a:ext cx="2191555" cy="1095777"/>
      </dsp:txXfrm>
    </dsp:sp>
    <dsp:sp modelId="{D362DBAE-0FE2-4BC9-A9B6-A849734F4016}">
      <dsp:nvSpPr>
        <dsp:cNvPr id="0" name=""/>
        <dsp:cNvSpPr/>
      </dsp:nvSpPr>
      <dsp:spPr>
        <a:xfrm>
          <a:off x="2940469" y="4688689"/>
          <a:ext cx="2191555" cy="109577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0000"/>
                <a:satMod val="12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0000"/>
                <a:satMod val="115000"/>
              </a:schemeClr>
            </a:gs>
          </a:gsLst>
          <a:lin ang="5400000" scaled="0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500" kern="1200" dirty="0" smtClean="0"/>
            <a:t>Zwiększenie produkcji energii</a:t>
          </a:r>
          <a:endParaRPr lang="pl-PL" sz="1500" kern="1200" dirty="0"/>
        </a:p>
      </dsp:txBody>
      <dsp:txXfrm>
        <a:off x="2940469" y="4688689"/>
        <a:ext cx="2191555" cy="1095777"/>
      </dsp:txXfrm>
    </dsp:sp>
    <dsp:sp modelId="{A393D4F4-7A12-428E-8C20-BA1A1724CE31}">
      <dsp:nvSpPr>
        <dsp:cNvPr id="0" name=""/>
        <dsp:cNvSpPr/>
      </dsp:nvSpPr>
      <dsp:spPr>
        <a:xfrm>
          <a:off x="911067" y="3517013"/>
          <a:ext cx="2191555" cy="109577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0000"/>
                <a:satMod val="12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0000"/>
                <a:satMod val="115000"/>
              </a:schemeClr>
            </a:gs>
          </a:gsLst>
          <a:lin ang="5400000" scaled="0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500" kern="1200" dirty="0" smtClean="0"/>
            <a:t>Ogrzanie się i rozszerzenie gwiazdy</a:t>
          </a:r>
          <a:endParaRPr lang="pl-PL" sz="1500" kern="1200" dirty="0"/>
        </a:p>
      </dsp:txBody>
      <dsp:txXfrm>
        <a:off x="911067" y="3517013"/>
        <a:ext cx="2191555" cy="1095777"/>
      </dsp:txXfrm>
    </dsp:sp>
    <dsp:sp modelId="{76DCADAD-D4A5-45FC-A905-88D518D2A615}">
      <dsp:nvSpPr>
        <dsp:cNvPr id="0" name=""/>
        <dsp:cNvSpPr/>
      </dsp:nvSpPr>
      <dsp:spPr>
        <a:xfrm>
          <a:off x="911067" y="1173662"/>
          <a:ext cx="2191555" cy="109577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0000"/>
                <a:satMod val="12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0000"/>
                <a:satMod val="115000"/>
              </a:schemeClr>
            </a:gs>
          </a:gsLst>
          <a:lin ang="5400000" scaled="0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500" kern="1200" dirty="0" smtClean="0"/>
            <a:t>Wyzwolenie energii</a:t>
          </a:r>
          <a:endParaRPr lang="pl-PL" sz="1500" kern="1200" dirty="0"/>
        </a:p>
      </dsp:txBody>
      <dsp:txXfrm>
        <a:off x="911067" y="1173662"/>
        <a:ext cx="2191555" cy="109577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FFE1CC7-D444-4816-BE37-762419E3CFFA}">
      <dsp:nvSpPr>
        <dsp:cNvPr id="0" name=""/>
        <dsp:cNvSpPr/>
      </dsp:nvSpPr>
      <dsp:spPr>
        <a:xfrm>
          <a:off x="0" y="122224"/>
          <a:ext cx="2328276" cy="139696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78000"/>
                <a:satMod val="115000"/>
              </a:schemeClr>
              <a:schemeClr val="accent1">
                <a:hueOff val="0"/>
                <a:satOff val="0"/>
                <a:lumOff val="0"/>
                <a:alphaOff val="0"/>
                <a:tint val="84000"/>
                <a:satMod val="135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76200" dist="12700" dir="13500000">
            <a:srgbClr val="FFFFFF">
              <a:alpha val="60000"/>
            </a:srgbClr>
          </a:innerShdw>
        </a:effectLst>
        <a:scene3d>
          <a:camera prst="orthographicFront">
            <a:rot lat="0" lon="0" rev="0"/>
          </a:camera>
          <a:lightRig rig="balanced" dir="tl">
            <a:rot lat="0" lon="0" rev="3600000"/>
          </a:lightRig>
        </a:scene3d>
        <a:sp3d>
          <a:bevelT w="12700" h="254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400" kern="1200" dirty="0" smtClean="0"/>
            <a:t>Znamy absolutną wielkość gwiazdową</a:t>
          </a:r>
          <a:endParaRPr lang="pl-PL" sz="2400" kern="1200" dirty="0"/>
        </a:p>
      </dsp:txBody>
      <dsp:txXfrm>
        <a:off x="0" y="122224"/>
        <a:ext cx="2328276" cy="1396965"/>
      </dsp:txXfrm>
    </dsp:sp>
    <dsp:sp modelId="{9B548244-7D8B-4D9D-AE88-75501A20F0A7}">
      <dsp:nvSpPr>
        <dsp:cNvPr id="0" name=""/>
        <dsp:cNvSpPr/>
      </dsp:nvSpPr>
      <dsp:spPr>
        <a:xfrm>
          <a:off x="2673464" y="532000"/>
          <a:ext cx="831589" cy="577412"/>
        </a:xfrm>
        <a:prstGeom prst="rightArrow">
          <a:avLst>
            <a:gd name="adj1" fmla="val 60000"/>
            <a:gd name="adj2" fmla="val 5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tint val="60000"/>
                <a:hueOff val="0"/>
                <a:satOff val="0"/>
                <a:lumOff val="0"/>
                <a:alphaOff val="0"/>
                <a:shade val="78000"/>
                <a:satMod val="115000"/>
              </a:schemeClr>
              <a:schemeClr val="accent1">
                <a:tint val="60000"/>
                <a:hueOff val="0"/>
                <a:satOff val="0"/>
                <a:lumOff val="0"/>
                <a:alphaOff val="0"/>
                <a:tint val="84000"/>
                <a:satMod val="135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76200" dist="12700" dir="13500000">
            <a:srgbClr val="FFFFFF">
              <a:alpha val="60000"/>
            </a:srgbClr>
          </a:innerShdw>
        </a:effectLst>
        <a:scene3d>
          <a:camera prst="orthographicFront">
            <a:rot lat="0" lon="0" rev="0"/>
          </a:camera>
          <a:lightRig rig="balanced" dir="tl">
            <a:rot lat="0" lon="0" rev="3600000"/>
          </a:lightRig>
        </a:scene3d>
        <a:sp3d>
          <a:bevelT w="12700" h="254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2000" kern="1200" dirty="0"/>
        </a:p>
      </dsp:txBody>
      <dsp:txXfrm>
        <a:off x="2673464" y="532000"/>
        <a:ext cx="831589" cy="577412"/>
      </dsp:txXfrm>
    </dsp:sp>
    <dsp:sp modelId="{E2537211-DB4C-4D81-894E-F5998E8952CD}">
      <dsp:nvSpPr>
        <dsp:cNvPr id="0" name=""/>
        <dsp:cNvSpPr/>
      </dsp:nvSpPr>
      <dsp:spPr>
        <a:xfrm>
          <a:off x="3897314" y="122224"/>
          <a:ext cx="2328276" cy="139696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78000"/>
                <a:satMod val="115000"/>
              </a:schemeClr>
              <a:schemeClr val="accent1">
                <a:hueOff val="0"/>
                <a:satOff val="0"/>
                <a:lumOff val="0"/>
                <a:alphaOff val="0"/>
                <a:tint val="84000"/>
                <a:satMod val="135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76200" dist="12700" dir="13500000">
            <a:srgbClr val="FFFFFF">
              <a:alpha val="60000"/>
            </a:srgbClr>
          </a:innerShdw>
        </a:effectLst>
        <a:scene3d>
          <a:camera prst="orthographicFront">
            <a:rot lat="0" lon="0" rev="0"/>
          </a:camera>
          <a:lightRig rig="balanced" dir="tl">
            <a:rot lat="0" lon="0" rev="3600000"/>
          </a:lightRig>
        </a:scene3d>
        <a:sp3d>
          <a:bevelT w="12700" h="254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400" kern="1200" dirty="0" smtClean="0"/>
            <a:t>Mierzymy wielkość obserwowaną obiektu</a:t>
          </a:r>
          <a:endParaRPr lang="pl-PL" sz="2400" kern="1200" dirty="0"/>
        </a:p>
      </dsp:txBody>
      <dsp:txXfrm>
        <a:off x="3897314" y="122224"/>
        <a:ext cx="2328276" cy="1396965"/>
      </dsp:txXfrm>
    </dsp:sp>
    <dsp:sp modelId="{08AD67BD-79A2-4049-A927-C91B92770B1C}">
      <dsp:nvSpPr>
        <dsp:cNvPr id="0" name=""/>
        <dsp:cNvSpPr/>
      </dsp:nvSpPr>
      <dsp:spPr>
        <a:xfrm rot="5470344">
          <a:off x="4861616" y="1557734"/>
          <a:ext cx="357689" cy="577412"/>
        </a:xfrm>
        <a:prstGeom prst="rightArrow">
          <a:avLst>
            <a:gd name="adj1" fmla="val 60000"/>
            <a:gd name="adj2" fmla="val 5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tint val="60000"/>
                <a:hueOff val="0"/>
                <a:satOff val="0"/>
                <a:lumOff val="0"/>
                <a:alphaOff val="0"/>
                <a:shade val="78000"/>
                <a:satMod val="115000"/>
              </a:schemeClr>
              <a:schemeClr val="accent1">
                <a:tint val="60000"/>
                <a:hueOff val="0"/>
                <a:satOff val="0"/>
                <a:lumOff val="0"/>
                <a:alphaOff val="0"/>
                <a:tint val="84000"/>
                <a:satMod val="135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76200" dist="12700" dir="13500000">
            <a:srgbClr val="FFFFFF">
              <a:alpha val="60000"/>
            </a:srgbClr>
          </a:innerShdw>
        </a:effectLst>
        <a:scene3d>
          <a:camera prst="orthographicFront">
            <a:rot lat="0" lon="0" rev="0"/>
          </a:camera>
          <a:lightRig rig="balanced" dir="tl">
            <a:rot lat="0" lon="0" rev="3600000"/>
          </a:lightRig>
        </a:scene3d>
        <a:sp3d>
          <a:bevelT w="12700" h="254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2000" kern="1200" dirty="0"/>
        </a:p>
      </dsp:txBody>
      <dsp:txXfrm rot="5470344">
        <a:off x="4861616" y="1557734"/>
        <a:ext cx="357689" cy="577412"/>
      </dsp:txXfrm>
    </dsp:sp>
    <dsp:sp modelId="{BD017439-D055-4AB3-A5C4-AC84C613397F}">
      <dsp:nvSpPr>
        <dsp:cNvPr id="0" name=""/>
        <dsp:cNvSpPr/>
      </dsp:nvSpPr>
      <dsp:spPr>
        <a:xfrm>
          <a:off x="3040066" y="2193934"/>
          <a:ext cx="3957977" cy="139696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78000"/>
                <a:satMod val="115000"/>
              </a:schemeClr>
              <a:schemeClr val="accent1">
                <a:hueOff val="0"/>
                <a:satOff val="0"/>
                <a:lumOff val="0"/>
                <a:alphaOff val="0"/>
                <a:tint val="84000"/>
                <a:satMod val="135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76200" dist="12700" dir="13500000">
            <a:srgbClr val="FFFFFF">
              <a:alpha val="60000"/>
            </a:srgbClr>
          </a:innerShdw>
        </a:effectLst>
        <a:scene3d>
          <a:camera prst="orthographicFront">
            <a:rot lat="0" lon="0" rev="0"/>
          </a:camera>
          <a:lightRig rig="balanced" dir="tl">
            <a:rot lat="0" lon="0" rev="3600000"/>
          </a:lightRig>
        </a:scene3d>
        <a:sp3d>
          <a:bevelT w="12700" h="254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400" kern="1200" dirty="0" smtClean="0"/>
            <a:t>Z zależności:</a:t>
          </a:r>
          <a:br>
            <a:rPr lang="pl-PL" sz="2400" kern="1200" dirty="0" smtClean="0"/>
          </a:br>
          <a:r>
            <a:rPr lang="pl-PL" sz="2400" kern="1200" dirty="0" smtClean="0"/>
            <a:t>5log</a:t>
          </a:r>
          <a:r>
            <a:rPr lang="pl-PL" sz="2400" kern="1200" baseline="-25000" dirty="0" smtClean="0"/>
            <a:t>10</a:t>
          </a:r>
          <a:r>
            <a:rPr lang="pl-PL" sz="2400" kern="1200" baseline="0" dirty="0" smtClean="0"/>
            <a:t>(D/1pc)=m-M+5</a:t>
          </a:r>
          <a:endParaRPr lang="pl-PL" sz="2400" u="sng" kern="1200" baseline="0" dirty="0"/>
        </a:p>
      </dsp:txBody>
      <dsp:txXfrm>
        <a:off x="3040066" y="2193934"/>
        <a:ext cx="3957977" cy="1396965"/>
      </dsp:txXfrm>
    </dsp:sp>
    <dsp:sp modelId="{EB1BBDE9-3E41-4C16-991E-3FD592172A11}">
      <dsp:nvSpPr>
        <dsp:cNvPr id="0" name=""/>
        <dsp:cNvSpPr/>
      </dsp:nvSpPr>
      <dsp:spPr>
        <a:xfrm rot="10800000">
          <a:off x="2506224" y="2603710"/>
          <a:ext cx="377248" cy="577412"/>
        </a:xfrm>
        <a:prstGeom prst="rightArrow">
          <a:avLst>
            <a:gd name="adj1" fmla="val 60000"/>
            <a:gd name="adj2" fmla="val 5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tint val="60000"/>
                <a:hueOff val="0"/>
                <a:satOff val="0"/>
                <a:lumOff val="0"/>
                <a:alphaOff val="0"/>
                <a:shade val="78000"/>
                <a:satMod val="115000"/>
              </a:schemeClr>
              <a:schemeClr val="accent1">
                <a:tint val="60000"/>
                <a:hueOff val="0"/>
                <a:satOff val="0"/>
                <a:lumOff val="0"/>
                <a:alphaOff val="0"/>
                <a:tint val="84000"/>
                <a:satMod val="135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76200" dist="12700" dir="13500000">
            <a:srgbClr val="FFFFFF">
              <a:alpha val="60000"/>
            </a:srgbClr>
          </a:innerShdw>
        </a:effectLst>
        <a:scene3d>
          <a:camera prst="orthographicFront">
            <a:rot lat="0" lon="0" rev="0"/>
          </a:camera>
          <a:lightRig rig="balanced" dir="tl">
            <a:rot lat="0" lon="0" rev="3600000"/>
          </a:lightRig>
        </a:scene3d>
        <a:sp3d>
          <a:bevelT w="12700" h="254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2000" kern="1200" dirty="0"/>
        </a:p>
      </dsp:txBody>
      <dsp:txXfrm rot="10800000">
        <a:off x="2506224" y="2603710"/>
        <a:ext cx="377248" cy="577412"/>
      </dsp:txXfrm>
    </dsp:sp>
    <dsp:sp modelId="{51574BAB-3FA3-4437-A695-840679AAF3DD}">
      <dsp:nvSpPr>
        <dsp:cNvPr id="0" name=""/>
        <dsp:cNvSpPr/>
      </dsp:nvSpPr>
      <dsp:spPr>
        <a:xfrm>
          <a:off x="0" y="2193934"/>
          <a:ext cx="2328276" cy="139696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78000"/>
                <a:satMod val="115000"/>
              </a:schemeClr>
              <a:schemeClr val="accent1">
                <a:hueOff val="0"/>
                <a:satOff val="0"/>
                <a:lumOff val="0"/>
                <a:alphaOff val="0"/>
                <a:tint val="84000"/>
                <a:satMod val="135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76200" dist="12700" dir="13500000">
            <a:srgbClr val="FFFFFF">
              <a:alpha val="60000"/>
            </a:srgbClr>
          </a:innerShdw>
        </a:effectLst>
        <a:scene3d>
          <a:camera prst="orthographicFront">
            <a:rot lat="0" lon="0" rev="0"/>
          </a:camera>
          <a:lightRig rig="balanced" dir="tl">
            <a:rot lat="0" lon="0" rev="3600000"/>
          </a:lightRig>
        </a:scene3d>
        <a:sp3d>
          <a:bevelT w="12700" h="254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400" kern="1200" dirty="0" smtClean="0"/>
            <a:t>Obliczamy D</a:t>
          </a:r>
          <a:endParaRPr lang="pl-PL" sz="2400" kern="1200" dirty="0"/>
        </a:p>
      </dsp:txBody>
      <dsp:txXfrm>
        <a:off x="0" y="2193934"/>
        <a:ext cx="2328276" cy="1396965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348B0D5-0C5E-453B-A0E9-35AA70CEAC97}">
      <dsp:nvSpPr>
        <dsp:cNvPr id="0" name=""/>
        <dsp:cNvSpPr/>
      </dsp:nvSpPr>
      <dsp:spPr>
        <a:xfrm>
          <a:off x="1263" y="1369373"/>
          <a:ext cx="1900575" cy="9502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80000"/>
                <a:hueOff val="0"/>
                <a:satOff val="0"/>
                <a:lumOff val="0"/>
                <a:alphaOff val="0"/>
                <a:tint val="90000"/>
                <a:satMod val="125000"/>
              </a:schemeClr>
            </a:gs>
            <a:gs pos="100000">
              <a:schemeClr val="accent1">
                <a:alpha val="80000"/>
                <a:hueOff val="0"/>
                <a:satOff val="0"/>
                <a:lumOff val="0"/>
                <a:alphaOff val="0"/>
                <a:shade val="80000"/>
                <a:satMod val="115000"/>
              </a:schemeClr>
            </a:gs>
          </a:gsLst>
          <a:lin ang="5400000" scaled="0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700" kern="1200" dirty="0" smtClean="0"/>
            <a:t>Cefeidy</a:t>
          </a:r>
          <a:endParaRPr lang="pl-PL" sz="1700" kern="1200" dirty="0"/>
        </a:p>
      </dsp:txBody>
      <dsp:txXfrm>
        <a:off x="1263" y="1369373"/>
        <a:ext cx="1900575" cy="950287"/>
      </dsp:txXfrm>
    </dsp:sp>
    <dsp:sp modelId="{631EF5C1-7460-43AB-B639-9DEB6DC97ACB}">
      <dsp:nvSpPr>
        <dsp:cNvPr id="0" name=""/>
        <dsp:cNvSpPr/>
      </dsp:nvSpPr>
      <dsp:spPr>
        <a:xfrm rot="19457599">
          <a:off x="1813840" y="1551116"/>
          <a:ext cx="936226" cy="40385"/>
        </a:xfrm>
        <a:custGeom>
          <a:avLst/>
          <a:gdLst/>
          <a:ahLst/>
          <a:cxnLst/>
          <a:rect l="0" t="0" r="0" b="0"/>
          <a:pathLst>
            <a:path>
              <a:moveTo>
                <a:pt x="0" y="20192"/>
              </a:moveTo>
              <a:lnTo>
                <a:pt x="936226" y="20192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500" kern="1200" dirty="0"/>
        </a:p>
      </dsp:txBody>
      <dsp:txXfrm rot="19457599">
        <a:off x="2258548" y="1547903"/>
        <a:ext cx="46811" cy="46811"/>
      </dsp:txXfrm>
    </dsp:sp>
    <dsp:sp modelId="{DE297966-C60A-4CA7-802F-23016063AD85}">
      <dsp:nvSpPr>
        <dsp:cNvPr id="0" name=""/>
        <dsp:cNvSpPr/>
      </dsp:nvSpPr>
      <dsp:spPr>
        <a:xfrm>
          <a:off x="2662068" y="822957"/>
          <a:ext cx="1900575" cy="9502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70000"/>
                <a:hueOff val="0"/>
                <a:satOff val="0"/>
                <a:lumOff val="0"/>
                <a:alphaOff val="0"/>
                <a:tint val="90000"/>
                <a:satMod val="125000"/>
              </a:schemeClr>
            </a:gs>
            <a:gs pos="100000">
              <a:schemeClr val="accent1">
                <a:alpha val="70000"/>
                <a:hueOff val="0"/>
                <a:satOff val="0"/>
                <a:lumOff val="0"/>
                <a:alphaOff val="0"/>
                <a:shade val="80000"/>
                <a:satMod val="115000"/>
              </a:schemeClr>
            </a:gs>
          </a:gsLst>
          <a:lin ang="5400000" scaled="0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700" kern="1200" dirty="0" smtClean="0"/>
            <a:t>Krótkookresowe</a:t>
          </a:r>
          <a:endParaRPr lang="pl-PL" sz="1700" kern="1200" dirty="0"/>
        </a:p>
      </dsp:txBody>
      <dsp:txXfrm>
        <a:off x="2662068" y="822957"/>
        <a:ext cx="1900575" cy="950287"/>
      </dsp:txXfrm>
    </dsp:sp>
    <dsp:sp modelId="{A5DAC0D8-4E4F-4723-9D4D-068FB5562332}">
      <dsp:nvSpPr>
        <dsp:cNvPr id="0" name=""/>
        <dsp:cNvSpPr/>
      </dsp:nvSpPr>
      <dsp:spPr>
        <a:xfrm rot="2142401">
          <a:off x="1813840" y="2097532"/>
          <a:ext cx="936226" cy="40385"/>
        </a:xfrm>
        <a:custGeom>
          <a:avLst/>
          <a:gdLst/>
          <a:ahLst/>
          <a:cxnLst/>
          <a:rect l="0" t="0" r="0" b="0"/>
          <a:pathLst>
            <a:path>
              <a:moveTo>
                <a:pt x="0" y="20192"/>
              </a:moveTo>
              <a:lnTo>
                <a:pt x="936226" y="20192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500" kern="1200" dirty="0"/>
        </a:p>
      </dsp:txBody>
      <dsp:txXfrm rot="2142401">
        <a:off x="2258548" y="2094319"/>
        <a:ext cx="46811" cy="46811"/>
      </dsp:txXfrm>
    </dsp:sp>
    <dsp:sp modelId="{7BE10A1F-8210-42D3-B520-A37CCF241D8D}">
      <dsp:nvSpPr>
        <dsp:cNvPr id="0" name=""/>
        <dsp:cNvSpPr/>
      </dsp:nvSpPr>
      <dsp:spPr>
        <a:xfrm>
          <a:off x="2662068" y="1915788"/>
          <a:ext cx="1900575" cy="9502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70000"/>
                <a:hueOff val="0"/>
                <a:satOff val="0"/>
                <a:lumOff val="0"/>
                <a:alphaOff val="0"/>
                <a:tint val="90000"/>
                <a:satMod val="125000"/>
              </a:schemeClr>
            </a:gs>
            <a:gs pos="100000">
              <a:schemeClr val="accent1">
                <a:alpha val="70000"/>
                <a:hueOff val="0"/>
                <a:satOff val="0"/>
                <a:lumOff val="0"/>
                <a:alphaOff val="0"/>
                <a:shade val="80000"/>
                <a:satMod val="115000"/>
              </a:schemeClr>
            </a:gs>
          </a:gsLst>
          <a:lin ang="5400000" scaled="0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700" kern="1200" dirty="0" smtClean="0"/>
            <a:t>Długookresowe</a:t>
          </a:r>
          <a:endParaRPr lang="pl-PL" sz="1700" kern="1200" dirty="0"/>
        </a:p>
      </dsp:txBody>
      <dsp:txXfrm>
        <a:off x="2662068" y="1915788"/>
        <a:ext cx="1900575" cy="950287"/>
      </dsp:txXfrm>
    </dsp:sp>
    <dsp:sp modelId="{906AD7CB-9340-4357-AFF6-E754C48D5E31}">
      <dsp:nvSpPr>
        <dsp:cNvPr id="0" name=""/>
        <dsp:cNvSpPr/>
      </dsp:nvSpPr>
      <dsp:spPr>
        <a:xfrm rot="19457599">
          <a:off x="4474646" y="2097532"/>
          <a:ext cx="936226" cy="40385"/>
        </a:xfrm>
        <a:custGeom>
          <a:avLst/>
          <a:gdLst/>
          <a:ahLst/>
          <a:cxnLst/>
          <a:rect l="0" t="0" r="0" b="0"/>
          <a:pathLst>
            <a:path>
              <a:moveTo>
                <a:pt x="0" y="20192"/>
              </a:moveTo>
              <a:lnTo>
                <a:pt x="936226" y="20192"/>
              </a:lnTo>
            </a:path>
          </a:pathLst>
        </a:custGeom>
        <a:noFill/>
        <a:ln w="12700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500" kern="1200" dirty="0"/>
        </a:p>
      </dsp:txBody>
      <dsp:txXfrm rot="19457599">
        <a:off x="4919353" y="2094319"/>
        <a:ext cx="46811" cy="46811"/>
      </dsp:txXfrm>
    </dsp:sp>
    <dsp:sp modelId="{E7A17997-377F-4546-9CF3-0B291B23C34A}">
      <dsp:nvSpPr>
        <dsp:cNvPr id="0" name=""/>
        <dsp:cNvSpPr/>
      </dsp:nvSpPr>
      <dsp:spPr>
        <a:xfrm>
          <a:off x="5322874" y="1369373"/>
          <a:ext cx="1900575" cy="9502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tint val="90000"/>
                <a:satMod val="125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shade val="80000"/>
                <a:satMod val="115000"/>
              </a:schemeClr>
            </a:gs>
          </a:gsLst>
          <a:lin ang="5400000" scaled="0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700" kern="1200" dirty="0" smtClean="0"/>
            <a:t>Typ </a:t>
          </a:r>
          <a:r>
            <a:rPr lang="pl-PL" sz="1700" kern="1200" dirty="0" smtClean="0">
              <a:sym typeface="Symbol"/>
            </a:rPr>
            <a:t> Cephei</a:t>
          </a:r>
          <a:endParaRPr lang="pl-PL" sz="1700" kern="1200" dirty="0"/>
        </a:p>
      </dsp:txBody>
      <dsp:txXfrm>
        <a:off x="5322874" y="1369373"/>
        <a:ext cx="1900575" cy="950287"/>
      </dsp:txXfrm>
    </dsp:sp>
    <dsp:sp modelId="{5E733845-9F6F-4A39-B621-E768631E1932}">
      <dsp:nvSpPr>
        <dsp:cNvPr id="0" name=""/>
        <dsp:cNvSpPr/>
      </dsp:nvSpPr>
      <dsp:spPr>
        <a:xfrm rot="2142401">
          <a:off x="4474646" y="2643947"/>
          <a:ext cx="936226" cy="40385"/>
        </a:xfrm>
        <a:custGeom>
          <a:avLst/>
          <a:gdLst/>
          <a:ahLst/>
          <a:cxnLst/>
          <a:rect l="0" t="0" r="0" b="0"/>
          <a:pathLst>
            <a:path>
              <a:moveTo>
                <a:pt x="0" y="20192"/>
              </a:moveTo>
              <a:lnTo>
                <a:pt x="936226" y="20192"/>
              </a:lnTo>
            </a:path>
          </a:pathLst>
        </a:custGeom>
        <a:noFill/>
        <a:ln w="12700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500" kern="1200" dirty="0"/>
        </a:p>
      </dsp:txBody>
      <dsp:txXfrm rot="2142401">
        <a:off x="4919353" y="2640734"/>
        <a:ext cx="46811" cy="46811"/>
      </dsp:txXfrm>
    </dsp:sp>
    <dsp:sp modelId="{4A65455D-7841-4759-9795-EE307AFD7550}">
      <dsp:nvSpPr>
        <dsp:cNvPr id="0" name=""/>
        <dsp:cNvSpPr/>
      </dsp:nvSpPr>
      <dsp:spPr>
        <a:xfrm>
          <a:off x="5322874" y="2462204"/>
          <a:ext cx="1900575" cy="9502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tint val="90000"/>
                <a:satMod val="125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shade val="80000"/>
                <a:satMod val="115000"/>
              </a:schemeClr>
            </a:gs>
          </a:gsLst>
          <a:lin ang="5400000" scaled="0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700" kern="1200" dirty="0" smtClean="0"/>
            <a:t>Typ W Virgins</a:t>
          </a:r>
          <a:endParaRPr lang="pl-PL" sz="1700" kern="1200" dirty="0"/>
        </a:p>
      </dsp:txBody>
      <dsp:txXfrm>
        <a:off x="5322874" y="2462204"/>
        <a:ext cx="1900575" cy="950287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40B5957-6CA9-4ED9-9533-3EDB53C7BD54}">
      <dsp:nvSpPr>
        <dsp:cNvPr id="0" name=""/>
        <dsp:cNvSpPr/>
      </dsp:nvSpPr>
      <dsp:spPr>
        <a:xfrm>
          <a:off x="6349" y="599406"/>
          <a:ext cx="1897898" cy="11387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0000"/>
                <a:satMod val="12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0000"/>
                <a:satMod val="115000"/>
              </a:schemeClr>
            </a:gs>
          </a:gsLst>
          <a:lin ang="5400000" scaled="0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dirty="0" smtClean="0"/>
            <a:t>Mierzymy jasność obserwowaną cefeidy</a:t>
          </a:r>
          <a:endParaRPr lang="pl-PL" sz="1400" kern="1200" dirty="0"/>
        </a:p>
      </dsp:txBody>
      <dsp:txXfrm>
        <a:off x="6349" y="599406"/>
        <a:ext cx="1897898" cy="1138738"/>
      </dsp:txXfrm>
    </dsp:sp>
    <dsp:sp modelId="{95CD6D29-4BD0-4180-AA28-947BB30B7870}">
      <dsp:nvSpPr>
        <dsp:cNvPr id="0" name=""/>
        <dsp:cNvSpPr/>
      </dsp:nvSpPr>
      <dsp:spPr>
        <a:xfrm>
          <a:off x="2071263" y="933436"/>
          <a:ext cx="402354" cy="47067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atMod val="125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80000"/>
                <a:satMod val="115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200" kern="1200" dirty="0"/>
        </a:p>
      </dsp:txBody>
      <dsp:txXfrm>
        <a:off x="2071263" y="933436"/>
        <a:ext cx="402354" cy="470678"/>
      </dsp:txXfrm>
    </dsp:sp>
    <dsp:sp modelId="{3E6E3AF2-DDE1-4468-BEDC-9E3308DD8556}">
      <dsp:nvSpPr>
        <dsp:cNvPr id="0" name=""/>
        <dsp:cNvSpPr/>
      </dsp:nvSpPr>
      <dsp:spPr>
        <a:xfrm>
          <a:off x="2663407" y="599406"/>
          <a:ext cx="1897898" cy="11387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0000"/>
                <a:satMod val="12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0000"/>
                <a:satMod val="115000"/>
              </a:schemeClr>
            </a:gs>
          </a:gsLst>
          <a:lin ang="5400000" scaled="0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dirty="0" smtClean="0"/>
            <a:t>Wybieramy gwiazdę porównania i mierzymy jej jasność</a:t>
          </a:r>
          <a:endParaRPr lang="pl-PL" sz="1400" kern="1200" dirty="0"/>
        </a:p>
      </dsp:txBody>
      <dsp:txXfrm>
        <a:off x="2663407" y="599406"/>
        <a:ext cx="1897898" cy="1138738"/>
      </dsp:txXfrm>
    </dsp:sp>
    <dsp:sp modelId="{766B603B-7D0A-4B14-A326-EAA86180CA09}">
      <dsp:nvSpPr>
        <dsp:cNvPr id="0" name=""/>
        <dsp:cNvSpPr/>
      </dsp:nvSpPr>
      <dsp:spPr>
        <a:xfrm>
          <a:off x="4728320" y="933436"/>
          <a:ext cx="402354" cy="47067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atMod val="125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80000"/>
                <a:satMod val="115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200" kern="1200" dirty="0"/>
        </a:p>
      </dsp:txBody>
      <dsp:txXfrm>
        <a:off x="4728320" y="933436"/>
        <a:ext cx="402354" cy="470678"/>
      </dsp:txXfrm>
    </dsp:sp>
    <dsp:sp modelId="{D0A52E52-48FB-4091-B6E2-8BFE46F5A87B}">
      <dsp:nvSpPr>
        <dsp:cNvPr id="0" name=""/>
        <dsp:cNvSpPr/>
      </dsp:nvSpPr>
      <dsp:spPr>
        <a:xfrm>
          <a:off x="5320464" y="599406"/>
          <a:ext cx="1897898" cy="11387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0000"/>
                <a:satMod val="12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0000"/>
                <a:satMod val="115000"/>
              </a:schemeClr>
            </a:gs>
          </a:gsLst>
          <a:lin ang="5400000" scaled="0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dirty="0" smtClean="0"/>
            <a:t>Dzielimy jasność cefeidy przez jasność gwiazdy porównania</a:t>
          </a:r>
          <a:endParaRPr lang="pl-PL" sz="1400" kern="1200" dirty="0"/>
        </a:p>
      </dsp:txBody>
      <dsp:txXfrm>
        <a:off x="5320464" y="599406"/>
        <a:ext cx="1897898" cy="1138738"/>
      </dsp:txXfrm>
    </dsp:sp>
    <dsp:sp modelId="{06A74F94-CFF2-42DC-9FBF-41CF7DF38D42}">
      <dsp:nvSpPr>
        <dsp:cNvPr id="0" name=""/>
        <dsp:cNvSpPr/>
      </dsp:nvSpPr>
      <dsp:spPr>
        <a:xfrm rot="5400000">
          <a:off x="6068236" y="1870998"/>
          <a:ext cx="402354" cy="47067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atMod val="125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80000"/>
                <a:satMod val="115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200" kern="1200" dirty="0"/>
        </a:p>
      </dsp:txBody>
      <dsp:txXfrm rot="5400000">
        <a:off x="6068236" y="1870998"/>
        <a:ext cx="402354" cy="470678"/>
      </dsp:txXfrm>
    </dsp:sp>
    <dsp:sp modelId="{BDF4C75C-AC72-4C29-B2AC-FDCBE4734B15}">
      <dsp:nvSpPr>
        <dsp:cNvPr id="0" name=""/>
        <dsp:cNvSpPr/>
      </dsp:nvSpPr>
      <dsp:spPr>
        <a:xfrm>
          <a:off x="5320464" y="2497304"/>
          <a:ext cx="1897898" cy="11387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0000"/>
                <a:satMod val="12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0000"/>
                <a:satMod val="115000"/>
              </a:schemeClr>
            </a:gs>
          </a:gsLst>
          <a:lin ang="5400000" scaled="0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dirty="0" smtClean="0"/>
            <a:t>Rysujemy wykres zmian jasności cefeidy w stosunku do gwiazdy porównania</a:t>
          </a:r>
          <a:endParaRPr lang="pl-PL" sz="1400" kern="1200" dirty="0"/>
        </a:p>
      </dsp:txBody>
      <dsp:txXfrm>
        <a:off x="5320464" y="2497304"/>
        <a:ext cx="1897898" cy="1138738"/>
      </dsp:txXfrm>
    </dsp:sp>
    <dsp:sp modelId="{BB6D2627-178F-49BE-8F79-63C9479A841B}">
      <dsp:nvSpPr>
        <dsp:cNvPr id="0" name=""/>
        <dsp:cNvSpPr/>
      </dsp:nvSpPr>
      <dsp:spPr>
        <a:xfrm rot="10800000">
          <a:off x="4751095" y="2831334"/>
          <a:ext cx="402354" cy="47067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atMod val="125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80000"/>
                <a:satMod val="115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200" kern="1200" dirty="0"/>
        </a:p>
      </dsp:txBody>
      <dsp:txXfrm rot="10800000">
        <a:off x="4751095" y="2831334"/>
        <a:ext cx="402354" cy="470678"/>
      </dsp:txXfrm>
    </dsp:sp>
    <dsp:sp modelId="{2EF43B6B-EF45-416D-A022-E1ABA719FE8B}">
      <dsp:nvSpPr>
        <dsp:cNvPr id="0" name=""/>
        <dsp:cNvSpPr/>
      </dsp:nvSpPr>
      <dsp:spPr>
        <a:xfrm>
          <a:off x="2663407" y="2497304"/>
          <a:ext cx="1897898" cy="11387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0000"/>
                <a:satMod val="12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0000"/>
                <a:satMod val="115000"/>
              </a:schemeClr>
            </a:gs>
          </a:gsLst>
          <a:lin ang="5400000" scaled="0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dirty="0" smtClean="0"/>
            <a:t>Ustalamy okres zmian cefeidy</a:t>
          </a:r>
          <a:endParaRPr lang="pl-PL" sz="1400" kern="1200" dirty="0"/>
        </a:p>
      </dsp:txBody>
      <dsp:txXfrm>
        <a:off x="2663407" y="2497304"/>
        <a:ext cx="1897898" cy="1138738"/>
      </dsp:txXfrm>
    </dsp:sp>
    <dsp:sp modelId="{C1DD7205-E590-42A4-8BEB-25940EA8BC5A}">
      <dsp:nvSpPr>
        <dsp:cNvPr id="0" name=""/>
        <dsp:cNvSpPr/>
      </dsp:nvSpPr>
      <dsp:spPr>
        <a:xfrm rot="10800000">
          <a:off x="2094037" y="2831334"/>
          <a:ext cx="402354" cy="47067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atMod val="125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80000"/>
                <a:satMod val="115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200" kern="1200" dirty="0"/>
        </a:p>
      </dsp:txBody>
      <dsp:txXfrm rot="10800000">
        <a:off x="2094037" y="2831334"/>
        <a:ext cx="402354" cy="470678"/>
      </dsp:txXfrm>
    </dsp:sp>
    <dsp:sp modelId="{7E97DE98-DF48-451D-8315-3A4CDB78FF45}">
      <dsp:nvSpPr>
        <dsp:cNvPr id="0" name=""/>
        <dsp:cNvSpPr/>
      </dsp:nvSpPr>
      <dsp:spPr>
        <a:xfrm>
          <a:off x="6349" y="2497304"/>
          <a:ext cx="1897898" cy="11387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0000"/>
                <a:satMod val="12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0000"/>
                <a:satMod val="115000"/>
              </a:schemeClr>
            </a:gs>
          </a:gsLst>
          <a:lin ang="5400000" scaled="0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dirty="0" smtClean="0"/>
            <a:t>Z wykresu okres-jasność odczytujemy wielkość absolutną cefeidy</a:t>
          </a:r>
          <a:endParaRPr lang="pl-PL" sz="1400" kern="1200" dirty="0"/>
        </a:p>
      </dsp:txBody>
      <dsp:txXfrm>
        <a:off x="6349" y="2497304"/>
        <a:ext cx="1897898" cy="11387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B9BAFE-9688-48AD-BF4F-7C35C0B98C93}" type="datetimeFigureOut">
              <a:rPr lang="pl-PL" smtClean="0"/>
              <a:pPr/>
              <a:t>2009-11-13</a:t>
            </a:fld>
            <a:endParaRPr lang="pl-PL" dirty="0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 dirty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808537-ECF2-4EB2-BE22-11CB0166D74D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808537-ECF2-4EB2-BE22-11CB0166D74D}" type="slidenum">
              <a:rPr lang="pl-PL" smtClean="0"/>
              <a:pPr/>
              <a:t>17</a:t>
            </a:fld>
            <a:endParaRPr lang="pl-PL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371600"/>
          </a:xfrm>
          <a:noFill/>
          <a:ln>
            <a:noFill/>
          </a:ln>
        </p:spPr>
        <p:txBody>
          <a:bodyPr lIns="182880" tIns="182880" rIns="182880" bIns="182880" anchor="b" anchorCtr="0"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657600"/>
            <a:ext cx="7772400" cy="1371600"/>
          </a:xfrm>
          <a:noFill/>
          <a:ln>
            <a:noFill/>
          </a:ln>
          <a:effectLst>
            <a:innerShdw blurRad="114300">
              <a:schemeClr val="tx1"/>
            </a:innerShdw>
          </a:effectLst>
          <a:scene3d>
            <a:camera prst="orthographicFront"/>
            <a:lightRig rig="threePt" dir="t"/>
          </a:scene3d>
          <a:sp3d>
            <a:bevelT w="12700" h="50800" prst="softRound"/>
          </a:sp3d>
        </p:spPr>
        <p:txBody>
          <a:bodyPr lIns="182880" tIns="182880" rIns="182880" bIns="182880"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508750"/>
            <a:ext cx="2133600" cy="273050"/>
          </a:xfrm>
        </p:spPr>
        <p:txBody>
          <a:bodyPr/>
          <a:lstStyle/>
          <a:p>
            <a:fld id="{66221E02-25CB-4963-84BC-0813985E7D90}" type="datetimeFigureOut">
              <a:rPr lang="pl-PL" smtClean="0"/>
              <a:pPr/>
              <a:t>2009-11-13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5724" y="6508750"/>
            <a:ext cx="2895600" cy="273050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327648" y="6508750"/>
            <a:ext cx="2130552" cy="273050"/>
          </a:xfrm>
        </p:spPr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  <p:cxnSp>
        <p:nvCxnSpPr>
          <p:cNvPr id="32" name="Straight Connector 31"/>
          <p:cNvCxnSpPr/>
          <p:nvPr/>
        </p:nvCxnSpPr>
        <p:spPr>
          <a:xfrm>
            <a:off x="0" y="3579019"/>
            <a:ext cx="9144000" cy="1588"/>
          </a:xfrm>
          <a:prstGeom prst="line">
            <a:avLst/>
          </a:prstGeom>
          <a:ln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22"/>
          <p:cNvGrpSpPr/>
          <p:nvPr/>
        </p:nvGrpSpPr>
        <p:grpSpPr>
          <a:xfrm rot="5400000">
            <a:off x="4535424" y="2249423"/>
            <a:ext cx="91440" cy="9125712"/>
            <a:chOff x="0" y="0"/>
            <a:chExt cx="274320" cy="6858000"/>
          </a:xfrm>
        </p:grpSpPr>
        <p:sp>
          <p:nvSpPr>
            <p:cNvPr id="9" name="Rectangle 8"/>
            <p:cNvSpPr/>
            <p:nvPr/>
          </p:nvSpPr>
          <p:spPr>
            <a:xfrm>
              <a:off x="32603" y="0"/>
              <a:ext cx="6096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0" y="0"/>
              <a:ext cx="3048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91440" y="0"/>
              <a:ext cx="30480" cy="6858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52400" y="0"/>
              <a:ext cx="18288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82880" y="0"/>
              <a:ext cx="30480" cy="6858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213360" y="0"/>
              <a:ext cx="30480" cy="6858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43840" y="0"/>
              <a:ext cx="30480" cy="6858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0960" y="0"/>
              <a:ext cx="30480" cy="685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</p:grp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2009-11-13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7621" y="2981324"/>
            <a:ext cx="7168179" cy="1371600"/>
          </a:xfrm>
        </p:spPr>
        <p:txBody>
          <a:bodyPr lIns="182880" rIns="182880" anchor="b" anchorCtr="0"/>
          <a:lstStyle>
            <a:lvl1pPr marL="0" indent="0" algn="l">
              <a:defRPr sz="4000" b="0" cap="none" baseline="0"/>
            </a:lvl1pPr>
          </a:lstStyle>
          <a:p>
            <a:r>
              <a:rPr lang="pl-PL" smtClean="0"/>
              <a:t>Kliknij, aby edytować styl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7620" y="4519613"/>
            <a:ext cx="7168179" cy="1371600"/>
          </a:xfrm>
          <a:noFill/>
          <a:ln>
            <a:noFill/>
          </a:ln>
          <a:effectLst>
            <a:innerShdw blurRad="114300">
              <a:schemeClr val="tx1"/>
            </a:innerShdw>
          </a:effectLst>
          <a:scene3d>
            <a:camera prst="orthographicFront"/>
            <a:lightRig rig="threePt" dir="t"/>
          </a:scene3d>
          <a:sp3d>
            <a:bevelT w="12700" h="50800" prst="softRound"/>
          </a:sp3d>
        </p:spPr>
        <p:txBody>
          <a:bodyPr lIns="182880" rIns="182880" anchor="t" anchorCtr="0"/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2009-11-13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322294" y="4419600"/>
            <a:ext cx="7315200" cy="1588"/>
          </a:xfrm>
          <a:prstGeom prst="line">
            <a:avLst/>
          </a:prstGeom>
          <a:ln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02080" y="1828799"/>
            <a:ext cx="3246120" cy="41148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25527" y="1828799"/>
            <a:ext cx="3246120" cy="41148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2009-11-13</a:t>
            </a:fld>
            <a:endParaRPr lang="pl-P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659685"/>
            <a:ext cx="3429000" cy="63976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20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86840" y="2438399"/>
            <a:ext cx="3246120" cy="3505201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32294" y="1659685"/>
            <a:ext cx="3429000" cy="63976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20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3734" y="2438399"/>
            <a:ext cx="3246120" cy="3505201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2009-11-13</a:t>
            </a:fld>
            <a:endParaRPr lang="pl-PL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295400" y="2299447"/>
            <a:ext cx="7239000" cy="1588"/>
          </a:xfrm>
          <a:prstGeom prst="line">
            <a:avLst/>
          </a:prstGeom>
          <a:ln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2009-11-13</a:t>
            </a:fld>
            <a:endParaRPr lang="pl-PL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  <p:grpSp>
        <p:nvGrpSpPr>
          <p:cNvPr id="6" name="Group 22"/>
          <p:cNvGrpSpPr/>
          <p:nvPr/>
        </p:nvGrpSpPr>
        <p:grpSpPr>
          <a:xfrm>
            <a:off x="0" y="0"/>
            <a:ext cx="182880" cy="6858000"/>
            <a:chOff x="0" y="0"/>
            <a:chExt cx="274320" cy="6858000"/>
          </a:xfrm>
        </p:grpSpPr>
        <p:sp>
          <p:nvSpPr>
            <p:cNvPr id="7" name="Rectangle 6"/>
            <p:cNvSpPr/>
            <p:nvPr/>
          </p:nvSpPr>
          <p:spPr>
            <a:xfrm>
              <a:off x="32603" y="0"/>
              <a:ext cx="6096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0" y="0"/>
              <a:ext cx="3048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91440" y="0"/>
              <a:ext cx="30480" cy="6858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52400" y="0"/>
              <a:ext cx="18288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82880" y="0"/>
              <a:ext cx="30480" cy="6858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13360" y="0"/>
              <a:ext cx="30480" cy="6858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43840" y="0"/>
              <a:ext cx="30480" cy="6858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0960" y="0"/>
              <a:ext cx="30480" cy="685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</p:grp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2009-11-13</a:t>
            </a:fld>
            <a:endParaRPr lang="pl-PL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  <p:grpSp>
        <p:nvGrpSpPr>
          <p:cNvPr id="5" name="Group 22"/>
          <p:cNvGrpSpPr/>
          <p:nvPr/>
        </p:nvGrpSpPr>
        <p:grpSpPr>
          <a:xfrm>
            <a:off x="0" y="0"/>
            <a:ext cx="182880" cy="6858000"/>
            <a:chOff x="0" y="0"/>
            <a:chExt cx="274320" cy="6858000"/>
          </a:xfrm>
        </p:grpSpPr>
        <p:sp>
          <p:nvSpPr>
            <p:cNvPr id="6" name="Rectangle 5"/>
            <p:cNvSpPr/>
            <p:nvPr/>
          </p:nvSpPr>
          <p:spPr>
            <a:xfrm>
              <a:off x="32603" y="0"/>
              <a:ext cx="6096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0" y="0"/>
              <a:ext cx="3048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91440" y="0"/>
              <a:ext cx="30480" cy="6858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52400" y="0"/>
              <a:ext cx="18288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2880" y="0"/>
              <a:ext cx="30480" cy="6858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13360" y="0"/>
              <a:ext cx="30480" cy="6858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43840" y="0"/>
              <a:ext cx="30480" cy="6858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60960" y="0"/>
              <a:ext cx="30480" cy="685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</p:grp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2687" y="188259"/>
            <a:ext cx="3008313" cy="1246841"/>
          </a:xfrm>
        </p:spPr>
        <p:txBody>
          <a:bodyPr anchor="ctr" anchorCtr="0"/>
          <a:lstStyle>
            <a:lvl1pPr algn="l">
              <a:defRPr sz="2600" b="0"/>
            </a:lvl1pPr>
          </a:lstStyle>
          <a:p>
            <a:r>
              <a:rPr lang="pl-PL" smtClean="0"/>
              <a:t>Kliknij, aby edytować styl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1905000"/>
            <a:ext cx="4572000" cy="42211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82687" y="1676400"/>
            <a:ext cx="2246313" cy="32766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2009-11-13</a:t>
            </a:fld>
            <a:endParaRPr lang="pl-P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  <p:cxnSp>
        <p:nvCxnSpPr>
          <p:cNvPr id="8" name="Straight Connector 7"/>
          <p:cNvCxnSpPr/>
          <p:nvPr/>
        </p:nvCxnSpPr>
        <p:spPr>
          <a:xfrm rot="16200000">
            <a:off x="1431830" y="3902170"/>
            <a:ext cx="4453128" cy="1588"/>
          </a:xfrm>
          <a:prstGeom prst="line">
            <a:avLst/>
          </a:prstGeom>
          <a:ln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2687" y="192024"/>
            <a:ext cx="3008376" cy="1243584"/>
          </a:xfrm>
          <a:noFill/>
          <a:ln>
            <a:noFill/>
          </a:ln>
          <a:effectLst>
            <a:innerShdw blurRad="114300">
              <a:schemeClr val="tx1"/>
            </a:innerShdw>
          </a:effectLst>
          <a:scene3d>
            <a:camera prst="orthographicFront"/>
            <a:lightRig rig="threePt" dir="t"/>
          </a:scene3d>
          <a:sp3d>
            <a:bevelT w="12700" h="50800" prst="softRound"/>
          </a:sp3d>
        </p:spPr>
        <p:txBody>
          <a:bodyPr vert="horz" lIns="182880" tIns="182880" rIns="182880" bIns="18288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6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mtClean="0"/>
              <a:t>Kliknij, aby edytować styl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1905000"/>
            <a:ext cx="4572000" cy="4224528"/>
          </a:xfrm>
          <a:noFill/>
          <a:ln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none"/>
        </p:style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dirty="0" smtClean="0"/>
              <a:t>Kliknij ikonę, aby dodać obraz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82687" y="1676400"/>
            <a:ext cx="2249424" cy="3273552"/>
          </a:xfrm>
          <a:noFill/>
          <a:ln>
            <a:noFill/>
          </a:ln>
        </p:spPr>
        <p:txBody>
          <a:bodyPr vert="horz" lIns="182880" tIns="182880" rIns="182880" bIns="182880" rtlCol="0">
            <a:normAutofit/>
          </a:bodyPr>
          <a:lstStyle>
            <a:lvl1pPr marL="0" indent="0"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1500"/>
              </a:spcBef>
              <a:buFont typeface="Arial" pitchFamily="34" charset="0"/>
              <a:buNone/>
            </a:pPr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2009-11-13</a:t>
            </a:fld>
            <a:endParaRPr lang="pl-P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  <p:cxnSp>
        <p:nvCxnSpPr>
          <p:cNvPr id="8" name="Straight Connector 7"/>
          <p:cNvCxnSpPr/>
          <p:nvPr/>
        </p:nvCxnSpPr>
        <p:spPr>
          <a:xfrm rot="16200000">
            <a:off x="1431830" y="3902170"/>
            <a:ext cx="4453128" cy="1588"/>
          </a:xfrm>
          <a:prstGeom prst="line">
            <a:avLst/>
          </a:prstGeom>
          <a:ln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2009-11-13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6002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98588" y="1752600"/>
            <a:ext cx="5078412" cy="4373563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2009-11-13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81100" y="274638"/>
            <a:ext cx="7498080" cy="1143000"/>
          </a:xfrm>
          <a:prstGeom prst="rect">
            <a:avLst/>
          </a:prstGeom>
          <a:noFill/>
          <a:ln>
            <a:noFill/>
          </a:ln>
          <a:effectLst>
            <a:innerShdw blurRad="114300">
              <a:schemeClr val="tx1"/>
            </a:innerShdw>
          </a:effectLst>
          <a:scene3d>
            <a:camera prst="orthographicFront"/>
            <a:lightRig rig="threePt" dir="t"/>
          </a:scene3d>
          <a:sp3d>
            <a:bevelT w="12700" h="50800" prst="softRound"/>
          </a:sp3d>
        </p:spPr>
        <p:txBody>
          <a:bodyPr vert="horz" lIns="182880" tIns="182880" rIns="182880" bIns="182880" rtlCol="0" anchor="ctr">
            <a:noAutofit/>
          </a:bodyPr>
          <a:lstStyle/>
          <a:p>
            <a:r>
              <a:rPr lang="pl-PL" smtClean="0"/>
              <a:t>Kliknij, aby edytować styl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18260" y="1734671"/>
            <a:ext cx="7223760" cy="4235823"/>
          </a:xfrm>
          <a:prstGeom prst="rect">
            <a:avLst/>
          </a:prstGeom>
          <a:noFill/>
          <a:ln>
            <a:noFill/>
          </a:ln>
        </p:spPr>
        <p:txBody>
          <a:bodyPr vert="horz" lIns="182880" tIns="182880" rIns="182880" bIns="18288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2647" y="6508750"/>
            <a:ext cx="2133600" cy="273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>
                <a:solidFill>
                  <a:schemeClr val="tx2"/>
                </a:solidFill>
              </a:defRPr>
            </a:lvl1pPr>
          </a:lstStyle>
          <a:p>
            <a:fld id="{66221E02-25CB-4963-84BC-0813985E7D90}" type="datetimeFigureOut">
              <a:rPr lang="pl-PL" smtClean="0"/>
              <a:pPr/>
              <a:t>2009-11-13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15000" y="6508750"/>
            <a:ext cx="2895600" cy="273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73353" y="6508750"/>
            <a:ext cx="457200" cy="273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  <p:grpSp>
        <p:nvGrpSpPr>
          <p:cNvPr id="7" name="Group 22"/>
          <p:cNvGrpSpPr/>
          <p:nvPr/>
        </p:nvGrpSpPr>
        <p:grpSpPr>
          <a:xfrm>
            <a:off x="0" y="0"/>
            <a:ext cx="182880" cy="6858000"/>
            <a:chOff x="0" y="0"/>
            <a:chExt cx="274320" cy="6858000"/>
          </a:xfrm>
        </p:grpSpPr>
        <p:sp>
          <p:nvSpPr>
            <p:cNvPr id="21" name="Rectangle 20"/>
            <p:cNvSpPr/>
            <p:nvPr/>
          </p:nvSpPr>
          <p:spPr>
            <a:xfrm>
              <a:off x="32603" y="0"/>
              <a:ext cx="6096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0" y="0"/>
              <a:ext cx="3048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91440" y="0"/>
              <a:ext cx="30480" cy="6858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52400" y="0"/>
              <a:ext cx="18288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82880" y="0"/>
              <a:ext cx="30480" cy="6858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13360" y="0"/>
              <a:ext cx="30480" cy="6858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243840" y="0"/>
              <a:ext cx="30480" cy="6858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0960" y="0"/>
              <a:ext cx="30480" cy="685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>
    <p:fade thruBlk="1"/>
  </p:transition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5588" indent="-228600" algn="l" defTabSz="914400" rtl="0" eaLnBrk="1" latinLnBrk="0" hangingPunct="1">
        <a:spcBef>
          <a:spcPts val="1500"/>
        </a:spcBef>
        <a:buSzPct val="70000"/>
        <a:buFont typeface="Wingdings" pitchFamily="2" charset="2"/>
        <a:buChar char="p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84632" indent="-228600" algn="l" defTabSz="914400" rtl="0" eaLnBrk="1" latinLnBrk="0" hangingPunct="1">
        <a:spcBef>
          <a:spcPts val="15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13232" indent="-228600" algn="l" defTabSz="914400" rtl="0" eaLnBrk="1" latinLnBrk="0" hangingPunct="1">
        <a:spcBef>
          <a:spcPts val="1500"/>
        </a:spcBef>
        <a:buClr>
          <a:schemeClr val="tx1"/>
        </a:buClr>
        <a:buSzPct val="70000"/>
        <a:buFont typeface="Wingdings" pitchFamily="2" charset="2"/>
        <a:buChar char="p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41832" indent="-228600" algn="l" defTabSz="914400" rtl="0" eaLnBrk="1" latinLnBrk="0" hangingPunct="1">
        <a:spcBef>
          <a:spcPts val="15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70432" indent="-228600" algn="l" defTabSz="914400" rtl="0" eaLnBrk="1" latinLnBrk="0" hangingPunct="1">
        <a:spcBef>
          <a:spcPts val="1500"/>
        </a:spcBef>
        <a:buClr>
          <a:schemeClr val="tx1"/>
        </a:buClr>
        <a:buSzPct val="70000"/>
        <a:buFont typeface="Wingdings" pitchFamily="2" charset="2"/>
        <a:buChar char="p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399032" indent="-228600" algn="l" defTabSz="914400" rtl="0" eaLnBrk="1" latinLnBrk="0" hangingPunct="1">
        <a:spcBef>
          <a:spcPts val="15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27632" indent="-228600" algn="l" defTabSz="914400" rtl="0" eaLnBrk="1" latinLnBrk="0" hangingPunct="1">
        <a:spcBef>
          <a:spcPts val="1500"/>
        </a:spcBef>
        <a:buSzPct val="70000"/>
        <a:buFont typeface="Wingdings" pitchFamily="2" charset="2"/>
        <a:buChar char="p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56232" indent="-228600" algn="l" defTabSz="914400" rtl="0" eaLnBrk="1" latinLnBrk="0" hangingPunct="1">
        <a:spcBef>
          <a:spcPts val="1500"/>
        </a:spcBef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084832" indent="-228600" algn="l" defTabSz="914400" rtl="0" eaLnBrk="1" latinLnBrk="0" hangingPunct="1">
        <a:spcBef>
          <a:spcPts val="1500"/>
        </a:spcBef>
        <a:buSzPct val="70000"/>
        <a:buFont typeface="Wingdings" pitchFamily="2" charset="2"/>
        <a:buChar char="p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gif"/><Relationship Id="rId4" Type="http://schemas.openxmlformats.org/officeDocument/2006/relationships/image" Target="../media/image5.g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/>
              <a:t>Cefeidy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 smtClean="0"/>
              <a:t>Latarnie na kosmicznym oceanie</a:t>
            </a:r>
            <a:endParaRPr lang="pl-PL" dirty="0"/>
          </a:p>
        </p:txBody>
      </p:sp>
      <p:sp>
        <p:nvSpPr>
          <p:cNvPr id="4" name="pole tekstowe 3"/>
          <p:cNvSpPr txBox="1"/>
          <p:nvPr/>
        </p:nvSpPr>
        <p:spPr>
          <a:xfrm>
            <a:off x="7215206" y="214290"/>
            <a:ext cx="1718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Paweł Kulik</a:t>
            </a:r>
            <a:endParaRPr lang="pl-PL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Czym są cefeidy?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 smtClean="0"/>
              <a:t>Są to gwiazdy zmienne</a:t>
            </a:r>
          </a:p>
          <a:p>
            <a:r>
              <a:rPr lang="pl-PL" dirty="0" smtClean="0"/>
              <a:t>Wykazują okresowe zmiany jasności związane z pulsacją (zmianą średnicy)</a:t>
            </a:r>
          </a:p>
          <a:p>
            <a:r>
              <a:rPr lang="pl-PL" dirty="0" smtClean="0"/>
              <a:t>Wykazują ścisły związek między jasnością absolutną, a okresem zmienności (im dłuższy okres zmian tym większa jasność absolutna cefeidy)</a:t>
            </a:r>
          </a:p>
          <a:p>
            <a:r>
              <a:rPr lang="pl-PL" dirty="0" smtClean="0"/>
              <a:t>Tzw. Świece standardowe - obiekt astronomiczny o znanej absolutnej (czyli realnej, nie obserwowanej) wielkości gwiazdowej</a:t>
            </a:r>
            <a:endParaRPr lang="pl-PL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Czemu cefeidy się zmieniają?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dirty="0" smtClean="0"/>
              <a:t>	Zwykłe gwiazdy znajdują się w stanie równowagi – olbrzymia masa gwiazdy chce się zapaść w sobie pod wpływem własnego ciężaru, ale przeciwdziała temu skierowane na zewnątrz ciśnienie, efekt wysokiej temperatury materii wewnątrz gwiazdy.</a:t>
            </a:r>
          </a:p>
          <a:p>
            <a:pPr>
              <a:buNone/>
            </a:pPr>
            <a:r>
              <a:rPr lang="pl-PL" dirty="0" smtClean="0"/>
              <a:t>	Cefeidy nie znajdują się w stabilnej równowadze, lecz drgają.</a:t>
            </a:r>
          </a:p>
          <a:p>
            <a:endParaRPr lang="pl-PL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28662" y="142852"/>
            <a:ext cx="7498080" cy="1143000"/>
          </a:xfrm>
        </p:spPr>
        <p:txBody>
          <a:bodyPr/>
          <a:lstStyle/>
          <a:p>
            <a:pPr algn="ctr"/>
            <a:r>
              <a:rPr lang="pl-PL" dirty="0" smtClean="0"/>
              <a:t>Jak cefeidy się zmieniają?</a:t>
            </a:r>
            <a:endParaRPr lang="pl-PL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642910" y="1071546"/>
          <a:ext cx="8072494" cy="57864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pl-PL" dirty="0" smtClean="0"/>
              <a:t>Porównanie cefeid i układu podwójnego</a:t>
            </a:r>
            <a:endParaRPr lang="pl-PL" dirty="0"/>
          </a:p>
        </p:txBody>
      </p:sp>
      <p:sp>
        <p:nvSpPr>
          <p:cNvPr id="11" name="Symbol zastępczy tekstu 10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pl-PL" dirty="0" smtClean="0"/>
              <a:t>Przykładowy układ podwójny</a:t>
            </a:r>
            <a:endParaRPr lang="pl-PL" dirty="0"/>
          </a:p>
        </p:txBody>
      </p:sp>
      <p:sp>
        <p:nvSpPr>
          <p:cNvPr id="13" name="Symbol zastępczy tekstu 8"/>
          <p:cNvSpPr>
            <a:spLocks noGrp="1"/>
          </p:cNvSpPr>
          <p:nvPr>
            <p:ph type="body" idx="1"/>
          </p:nvPr>
        </p:nvSpPr>
        <p:spPr>
          <a:xfrm>
            <a:off x="1357290" y="1643050"/>
            <a:ext cx="3429000" cy="639762"/>
          </a:xfrm>
        </p:spPr>
        <p:txBody>
          <a:bodyPr/>
          <a:lstStyle/>
          <a:p>
            <a:r>
              <a:rPr lang="pl-PL" dirty="0" smtClean="0"/>
              <a:t>Cefeidy</a:t>
            </a:r>
            <a:endParaRPr lang="pl-PL" dirty="0"/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2428868"/>
            <a:ext cx="2723779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pole tekstowe 14"/>
          <p:cNvSpPr txBox="1"/>
          <p:nvPr/>
        </p:nvSpPr>
        <p:spPr>
          <a:xfrm>
            <a:off x="142844" y="2428868"/>
            <a:ext cx="20002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400" dirty="0" smtClean="0"/>
              <a:t>Charakterystyczny</a:t>
            </a:r>
          </a:p>
          <a:p>
            <a:pPr algn="r"/>
            <a:r>
              <a:rPr lang="pl-PL" sz="1400" dirty="0" smtClean="0"/>
              <a:t>niesymetryczny wykres zmian jasności cefeid</a:t>
            </a:r>
            <a:endParaRPr lang="pl-PL" sz="1400" dirty="0"/>
          </a:p>
        </p:txBody>
      </p:sp>
      <p:sp>
        <p:nvSpPr>
          <p:cNvPr id="17" name="pole tekstowe 16"/>
          <p:cNvSpPr txBox="1"/>
          <p:nvPr/>
        </p:nvSpPr>
        <p:spPr>
          <a:xfrm>
            <a:off x="214282" y="4643446"/>
            <a:ext cx="22860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400" dirty="0" smtClean="0"/>
              <a:t>Animacja przedstawiająca </a:t>
            </a:r>
          </a:p>
          <a:p>
            <a:pPr algn="r"/>
            <a:r>
              <a:rPr lang="pl-PL" sz="1400" dirty="0" smtClean="0"/>
              <a:t>zmiany przykładowej cefeidy</a:t>
            </a:r>
            <a:endParaRPr lang="pl-PL" sz="1400" dirty="0"/>
          </a:p>
        </p:txBody>
      </p:sp>
      <p:pic>
        <p:nvPicPr>
          <p:cNvPr id="3077" name="Picture 5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2428868"/>
            <a:ext cx="2714625" cy="166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pole tekstowe 18"/>
          <p:cNvSpPr txBox="1"/>
          <p:nvPr/>
        </p:nvSpPr>
        <p:spPr>
          <a:xfrm>
            <a:off x="7572397" y="2428868"/>
            <a:ext cx="15716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 smtClean="0"/>
              <a:t>Wykres dla układu podwójnego zaćmieniowego</a:t>
            </a:r>
            <a:endParaRPr lang="pl-PL" sz="1400" dirty="0"/>
          </a:p>
        </p:txBody>
      </p:sp>
      <p:pic>
        <p:nvPicPr>
          <p:cNvPr id="21" name="Obraz 20" descr="Eclipsing_binary_star_animation_2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29190" y="4572008"/>
            <a:ext cx="1928826" cy="1446620"/>
          </a:xfrm>
          <a:prstGeom prst="rect">
            <a:avLst/>
          </a:prstGeom>
        </p:spPr>
      </p:pic>
      <p:pic>
        <p:nvPicPr>
          <p:cNvPr id="22" name="Obraz 21" descr="20041115cefeidas-cefeida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71736" y="4572008"/>
            <a:ext cx="2286000" cy="1714500"/>
          </a:xfrm>
          <a:prstGeom prst="rect">
            <a:avLst/>
          </a:prstGeom>
        </p:spPr>
      </p:pic>
      <p:sp>
        <p:nvSpPr>
          <p:cNvPr id="23" name="pole tekstowe 22"/>
          <p:cNvSpPr txBox="1"/>
          <p:nvPr/>
        </p:nvSpPr>
        <p:spPr>
          <a:xfrm>
            <a:off x="7000892" y="4572008"/>
            <a:ext cx="2000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 smtClean="0"/>
              <a:t>Animacja układu podwójnego</a:t>
            </a:r>
            <a:endParaRPr lang="pl-PL" sz="14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Świece standardowe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dirty="0" smtClean="0"/>
              <a:t>Obiekty o znanej absolutnej wielkości gwiazdowej</a:t>
            </a:r>
          </a:p>
          <a:p>
            <a:r>
              <a:rPr lang="pl-PL" dirty="0" smtClean="0"/>
              <a:t>Używane do wyznaczania odległości</a:t>
            </a:r>
          </a:p>
          <a:p>
            <a:r>
              <a:rPr lang="pl-PL" dirty="0" smtClean="0"/>
              <a:t>Przykłady:</a:t>
            </a:r>
          </a:p>
          <a:p>
            <a:pPr lvl="1"/>
            <a:r>
              <a:rPr lang="pl-PL" dirty="0" smtClean="0"/>
              <a:t>Cefeidy – odległości pozagalaktyczne do około 20 Mpc.</a:t>
            </a:r>
          </a:p>
          <a:p>
            <a:pPr lvl="1"/>
            <a:r>
              <a:rPr lang="pl-PL" dirty="0" smtClean="0"/>
              <a:t>Supernowe typu Ia – do większych odległości pozagalaktycznych, obserwowane w całym widzialnym Wszechświecie.</a:t>
            </a:r>
          </a:p>
          <a:p>
            <a:pPr lvl="1"/>
            <a:r>
              <a:rPr lang="pl-PL" dirty="0" smtClean="0"/>
              <a:t>Najjaśniejsza galaktyka w gromadzie – mało dokładna, ale łatwa do zastosowania miara odległości do dużych, odległych gromad galaktyk.</a:t>
            </a:r>
            <a:endParaRPr lang="pl-PL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200" dirty="0" smtClean="0"/>
              <a:t>Świece standardowe – jak pomagają w mierzeniu odległości</a:t>
            </a:r>
            <a:endParaRPr lang="pl-PL" sz="3200" dirty="0"/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</p:nvPr>
        </p:nvGraphicFramePr>
        <p:xfrm>
          <a:off x="1317625" y="1735138"/>
          <a:ext cx="7224713" cy="4235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pole tekstowe 4"/>
          <p:cNvSpPr txBox="1"/>
          <p:nvPr/>
        </p:nvSpPr>
        <p:spPr>
          <a:xfrm>
            <a:off x="4572000" y="5500702"/>
            <a:ext cx="438132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dirty="0" smtClean="0"/>
              <a:t>D – odległość od obiektu</a:t>
            </a:r>
          </a:p>
          <a:p>
            <a:r>
              <a:rPr lang="pl-PL" sz="1600" dirty="0" smtClean="0"/>
              <a:t>m – wielkość gwiazdowa obserwowana</a:t>
            </a:r>
          </a:p>
          <a:p>
            <a:r>
              <a:rPr lang="pl-PL" sz="1600" dirty="0" smtClean="0"/>
              <a:t>M – wielkość absolutna</a:t>
            </a:r>
            <a:endParaRPr lang="pl-PL" sz="16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Historia odkrycia cefeid</a:t>
            </a:r>
            <a:endParaRPr lang="pl-PL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3702" y="1428736"/>
            <a:ext cx="2095500" cy="273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Prostokąt 4"/>
          <p:cNvSpPr/>
          <p:nvPr/>
        </p:nvSpPr>
        <p:spPr>
          <a:xfrm>
            <a:off x="928662" y="1500174"/>
            <a:ext cx="542928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 smtClean="0"/>
              <a:t>Henrietta Leavitt urodziła się w 1868 roku. Od 1902 roku pracowała w Harvard Observatory, gdzie przeglądała płyty fotograficzne w poszukiwaniu gwiazd zmiennych. Szczególnie interesowała się cefeidami, chcąc odkryć co określa rytm zmian blasku tych gwiazd. Dwoma pewnymi liczbami związanymi z cefeidami były okres zmian i jasność.</a:t>
            </a:r>
            <a:endParaRPr lang="pl-PL" sz="20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Historia odkrycia cefeid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96164" y="1714488"/>
            <a:ext cx="4447340" cy="207170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pl-PL" dirty="0" smtClean="0"/>
              <a:t>	Pozornie dane dotyczące jasności nic jej nie dawały, bo cefeida o dużej jasności obserwowanej może leżeć blisko a nas, a niezbyt</a:t>
            </a:r>
            <a:endParaRPr lang="pl-PL" dirty="0"/>
          </a:p>
        </p:txBody>
      </p:sp>
      <p:pic>
        <p:nvPicPr>
          <p:cNvPr id="4" name="Obraz 3" descr="leavitt_henrietta_b1.jpg"/>
          <p:cNvPicPr>
            <a:picLocks noChangeAspect="1"/>
          </p:cNvPicPr>
          <p:nvPr/>
        </p:nvPicPr>
        <p:blipFill>
          <a:blip r:embed="rId2" cstate="print"/>
          <a:srcRect b="10358"/>
          <a:stretch>
            <a:fillRect/>
          </a:stretch>
        </p:blipFill>
        <p:spPr>
          <a:xfrm>
            <a:off x="5429256" y="1142984"/>
            <a:ext cx="3384040" cy="1928826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5429257" y="3143248"/>
            <a:ext cx="33575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dirty="0" smtClean="0"/>
              <a:t>Henrietta Leavitt przy pracy</a:t>
            </a:r>
            <a:endParaRPr lang="pl-PL" sz="1400" dirty="0"/>
          </a:p>
        </p:txBody>
      </p:sp>
      <p:sp>
        <p:nvSpPr>
          <p:cNvPr id="6" name="Prostokąt 5"/>
          <p:cNvSpPr/>
          <p:nvPr/>
        </p:nvSpPr>
        <p:spPr>
          <a:xfrm>
            <a:off x="1000100" y="3500438"/>
            <a:ext cx="764386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 smtClean="0"/>
              <a:t>jasna – daleko i mimo to mogą mieć taką samą jasność absolutną. Leavitt skupiła swoje obserwacje na Małym obłoku Magellana. Założyła, że cefeidy są w nim mniej więcej równo odległe od Ziemi, więc ich jasność obserwowana względem siebie odpowiada jasności absolutnej. Porównując te wielkości zauważyła, że im dłuższy okres zmian cefeidy tym większa jej jasność.</a:t>
            </a:r>
            <a:endParaRPr lang="pl-PL" sz="20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Symbol zastępczy zawartości 7"/>
          <p:cNvGraphicFramePr>
            <a:graphicFrameLocks noGrp="1"/>
          </p:cNvGraphicFramePr>
          <p:nvPr>
            <p:ph idx="1"/>
          </p:nvPr>
        </p:nvGraphicFramePr>
        <p:xfrm>
          <a:off x="1214414" y="1142984"/>
          <a:ext cx="7224713" cy="4235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ytuł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Podział cefeid</a:t>
            </a:r>
            <a:endParaRPr lang="pl-PL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Cefeidy krótkookresowe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 smtClean="0"/>
              <a:t>Nazwa typu: RR Lyrae (historyczna nazwa: cefeidy karłowate)</a:t>
            </a:r>
          </a:p>
          <a:p>
            <a:pPr lvl="0"/>
            <a:r>
              <a:rPr lang="pl-PL" dirty="0" smtClean="0"/>
              <a:t>Okres pulsacji od 0,2 do 1,2 dnia</a:t>
            </a:r>
          </a:p>
          <a:p>
            <a:pPr lvl="0"/>
            <a:r>
              <a:rPr lang="pl-PL" dirty="0" smtClean="0"/>
              <a:t>Średnia jasność absolutna: 0,6 mag</a:t>
            </a:r>
          </a:p>
          <a:p>
            <a:pPr lvl="0"/>
            <a:r>
              <a:rPr lang="pl-PL" dirty="0" smtClean="0"/>
              <a:t>Pozwalają mierzyć odległości w ramach naszej Galaktyki, do należących do niej gromad kulistych, a także do galaktyk należących do Grupy Lokalnej</a:t>
            </a:r>
          </a:p>
        </p:txBody>
      </p:sp>
      <p:pic>
        <p:nvPicPr>
          <p:cNvPr id="4" name="Obraz 3" descr="rrlyrae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72264" y="5000636"/>
            <a:ext cx="2196592" cy="1643074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4572000" y="5500702"/>
            <a:ext cx="21431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 smtClean="0"/>
              <a:t>Animacja zmian gwiazdy RR Lyrae,</a:t>
            </a:r>
          </a:p>
          <a:p>
            <a:r>
              <a:rPr lang="pl-PL" sz="1200" dirty="0" smtClean="0"/>
              <a:t>od której te zmienne wzięły swoją nazwę</a:t>
            </a:r>
            <a:endParaRPr lang="pl-PL" sz="12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pl-PL" dirty="0" smtClean="0"/>
              <a:t>Cefeidy – typ </a:t>
            </a:r>
            <a:r>
              <a:rPr lang="pl-PL" dirty="0" smtClean="0">
                <a:sym typeface="Symbol"/>
              </a:rPr>
              <a:t> Cephei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00100" y="1714488"/>
            <a:ext cx="7223760" cy="4235823"/>
          </a:xfrm>
        </p:spPr>
        <p:txBody>
          <a:bodyPr/>
          <a:lstStyle/>
          <a:p>
            <a:r>
              <a:rPr lang="pl-PL" dirty="0" smtClean="0"/>
              <a:t>Inaczej cefeidy klasyczne</a:t>
            </a:r>
          </a:p>
          <a:p>
            <a:r>
              <a:rPr lang="pl-PL" dirty="0" smtClean="0"/>
              <a:t>Okres pulsacji 1-150 dni</a:t>
            </a:r>
          </a:p>
          <a:p>
            <a:r>
              <a:rPr lang="pl-PL" dirty="0" smtClean="0"/>
              <a:t>Wykazują ścisły </a:t>
            </a:r>
          </a:p>
          <a:p>
            <a:pPr>
              <a:buNone/>
            </a:pPr>
            <a:r>
              <a:rPr lang="pl-PL" dirty="0" smtClean="0"/>
              <a:t>	związek między jasnością</a:t>
            </a:r>
          </a:p>
          <a:p>
            <a:pPr>
              <a:buNone/>
            </a:pPr>
            <a:r>
              <a:rPr lang="pl-PL" dirty="0" smtClean="0"/>
              <a:t>	absolutną, a okresem </a:t>
            </a:r>
          </a:p>
          <a:p>
            <a:pPr>
              <a:buNone/>
            </a:pPr>
            <a:r>
              <a:rPr lang="pl-PL" dirty="0" smtClean="0"/>
              <a:t>	zmienności</a:t>
            </a:r>
          </a:p>
        </p:txBody>
      </p:sp>
      <p:pic>
        <p:nvPicPr>
          <p:cNvPr id="6" name="Symbol zastępczy zawartości 3" descr="M100_cepei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0694" y="1142984"/>
            <a:ext cx="3311537" cy="2838460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Prostokąt 6"/>
          <p:cNvSpPr/>
          <p:nvPr/>
        </p:nvSpPr>
        <p:spPr>
          <a:xfrm>
            <a:off x="5500694" y="4000504"/>
            <a:ext cx="32861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400" dirty="0" smtClean="0"/>
              <a:t>Cefeida w Galaktyce spiralnej M 100</a:t>
            </a:r>
            <a:endParaRPr lang="pl-PL" sz="14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Wykres okres-jasność dla cefeid klasycznych</a:t>
            </a:r>
            <a:endParaRPr lang="pl-P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1571612"/>
            <a:ext cx="5753100" cy="3219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1500166" y="5072074"/>
            <a:ext cx="66437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Opierając się na tym wykresie możemy obliczyć jasność absolutną cefeid klasycznych.</a:t>
            </a:r>
            <a:endParaRPr lang="pl-PL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 jaki sposób wyznaczamy wielkość absolutną cefeidy</a:t>
            </a:r>
            <a:endParaRPr lang="pl-PL" dirty="0"/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</p:nvPr>
        </p:nvGraphicFramePr>
        <p:xfrm>
          <a:off x="1285852" y="2285992"/>
          <a:ext cx="7224713" cy="4235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pole tekstowe 4"/>
          <p:cNvSpPr txBox="1"/>
          <p:nvPr/>
        </p:nvSpPr>
        <p:spPr>
          <a:xfrm>
            <a:off x="6429356" y="1714488"/>
            <a:ext cx="27146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 smtClean="0"/>
              <a:t>Dzięki temu, kiedy warunki pogodowe są gorsze nadal możemy mierzyć jasność cefeidy (stosunek jasności do g.p. zostaje taki sam).</a:t>
            </a:r>
            <a:endParaRPr lang="pl-PL" sz="12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pl-PL" dirty="0" smtClean="0"/>
              <a:t>Cefeidy typu W Virgins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Nazywane cefeidami typu II</a:t>
            </a:r>
          </a:p>
          <a:p>
            <a:r>
              <a:rPr lang="pl-PL" dirty="0" smtClean="0"/>
              <a:t>przy tym samym okresie gwiazdy typu W Virginis są o około 1,5 wielkości gwiazdowej słabsze niż cefeidy</a:t>
            </a:r>
          </a:p>
          <a:p>
            <a:r>
              <a:rPr lang="pl-PL" dirty="0" smtClean="0"/>
              <a:t>Okres zmian 0,8-35 dni</a:t>
            </a:r>
          </a:p>
          <a:p>
            <a:r>
              <a:rPr lang="pl-PL" dirty="0" smtClean="0"/>
              <a:t>Podobny związek między jasnością, a rozmiarem absolutnym co cefeidy klasyczne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142852"/>
            <a:ext cx="9144000" cy="1143000"/>
          </a:xfrm>
        </p:spPr>
        <p:txBody>
          <a:bodyPr/>
          <a:lstStyle/>
          <a:p>
            <a:pPr algn="ctr"/>
            <a:r>
              <a:rPr lang="pl-PL" sz="2800" dirty="0" smtClean="0"/>
              <a:t>Lokalizacja gwiazd pulsujących na diagramie temperatura-wielkość</a:t>
            </a:r>
            <a:endParaRPr lang="pl-PL" sz="2800" dirty="0"/>
          </a:p>
        </p:txBody>
      </p:sp>
      <p:sp>
        <p:nvSpPr>
          <p:cNvPr id="5" name="pole tekstowe 4"/>
          <p:cNvSpPr txBox="1"/>
          <p:nvPr/>
        </p:nvSpPr>
        <p:spPr>
          <a:xfrm>
            <a:off x="1214414" y="4929198"/>
            <a:ext cx="67393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Absolute magnitude – wielkość absolutna (w mag)</a:t>
            </a:r>
          </a:p>
          <a:p>
            <a:r>
              <a:rPr lang="pl-PL" dirty="0" smtClean="0"/>
              <a:t>Instability strip – „widełki” niestabilności</a:t>
            </a:r>
          </a:p>
          <a:p>
            <a:r>
              <a:rPr lang="pl-PL" dirty="0" smtClean="0"/>
              <a:t>Effective Temperature – rzeczywista temperatura</a:t>
            </a:r>
            <a:endParaRPr lang="pl-PL" dirty="0"/>
          </a:p>
        </p:txBody>
      </p:sp>
      <p:pic>
        <p:nvPicPr>
          <p:cNvPr id="7" name="Symbol zastępczy zawartości 6" descr="hrpulsva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r="37000" b="15903"/>
          <a:stretch>
            <a:fillRect/>
          </a:stretch>
        </p:blipFill>
        <p:spPr>
          <a:xfrm>
            <a:off x="3143240" y="1285860"/>
            <a:ext cx="3000396" cy="3500462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Źródła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Wikipedia.org</a:t>
            </a:r>
          </a:p>
          <a:p>
            <a:r>
              <a:rPr lang="pl-PL" dirty="0" smtClean="0"/>
              <a:t>outreach.atnf.csiro.au</a:t>
            </a:r>
          </a:p>
          <a:p>
            <a:r>
              <a:rPr lang="pl-PL" dirty="0" smtClean="0"/>
              <a:t>Euhou.net</a:t>
            </a:r>
          </a:p>
          <a:p>
            <a:r>
              <a:rPr lang="pl-PL" dirty="0" smtClean="0"/>
              <a:t>Simon Singh – Wielki Wybuch; Narodziny wszechświata</a:t>
            </a:r>
          </a:p>
          <a:p>
            <a:r>
              <a:rPr lang="pl-PL" dirty="0" smtClean="0"/>
              <a:t>Grupa Wydawnicza Bertelsmann Media – Popularna Encyklopedia Powszechna</a:t>
            </a:r>
          </a:p>
          <a:p>
            <a:r>
              <a:rPr lang="pl-PL" dirty="0" smtClean="0"/>
              <a:t>Heather Couper i Nigel Henbest – KOSMOS  znany i nieznany</a:t>
            </a:r>
            <a:endParaRPr lang="pl-PL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tyw1">
  <a:themeElements>
    <a:clrScheme name="Tailored">
      <a:dk1>
        <a:sysClr val="windowText" lastClr="000000"/>
      </a:dk1>
      <a:lt1>
        <a:sysClr val="window" lastClr="FFFFFF"/>
      </a:lt1>
      <a:dk2>
        <a:srgbClr val="123452"/>
      </a:dk2>
      <a:lt2>
        <a:srgbClr val="E0EDF8"/>
      </a:lt2>
      <a:accent1>
        <a:srgbClr val="2254A6"/>
      </a:accent1>
      <a:accent2>
        <a:srgbClr val="9B6261"/>
      </a:accent2>
      <a:accent3>
        <a:srgbClr val="939070"/>
      </a:accent3>
      <a:accent4>
        <a:srgbClr val="60254D"/>
      </a:accent4>
      <a:accent5>
        <a:srgbClr val="9FC6E9"/>
      </a:accent5>
      <a:accent6>
        <a:srgbClr val="8BA7B3"/>
      </a:accent6>
      <a:hlink>
        <a:srgbClr val="3286D2"/>
      </a:hlink>
      <a:folHlink>
        <a:srgbClr val="D99BBA"/>
      </a:folHlink>
    </a:clrScheme>
    <a:fontScheme name="Tailored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Console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ailored">
      <a:fillStyleLst>
        <a:gradFill rotWithShape="1">
          <a:gsLst>
            <a:gs pos="0">
              <a:schemeClr val="phClr">
                <a:tint val="90000"/>
                <a:satMod val="125000"/>
              </a:schemeClr>
            </a:gs>
            <a:gs pos="100000">
              <a:schemeClr val="phClr">
                <a:shade val="80000"/>
                <a:satMod val="11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atMod val="150000"/>
              </a:schemeClr>
            </a:gs>
            <a:gs pos="35000">
              <a:schemeClr val="phClr">
                <a:tint val="65000"/>
                <a:satMod val="175000"/>
              </a:schemeClr>
            </a:gs>
            <a:gs pos="100000">
              <a:schemeClr val="phClr">
                <a:tint val="55000"/>
                <a:satMod val="200000"/>
              </a:schemeClr>
            </a:gs>
            <a:gs pos="100000">
              <a:schemeClr val="phClr">
                <a:tint val="50000"/>
                <a:satMod val="225000"/>
              </a:schemeClr>
            </a:gs>
          </a:gsLst>
          <a:path path="circle">
            <a:fillToRect l="10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78000"/>
                <a:satMod val="115000"/>
              </a:schemeClr>
              <a:schemeClr val="phClr">
                <a:tint val="84000"/>
                <a:satMod val="135000"/>
              </a:schemeClr>
            </a:duotone>
          </a:blip>
          <a:tile tx="0" ty="0" sx="100000" sy="100000" flip="none" algn="tl"/>
        </a:blipFill>
      </a:fillStyleLst>
      <a:lnStyleLst>
        <a:ln w="6350" cap="flat" cmpd="sng" algn="ctr">
          <a:solidFill>
            <a:schemeClr val="phClr">
              <a:shade val="95000"/>
              <a:alpha val="90000"/>
              <a:satMod val="115000"/>
            </a:schemeClr>
          </a:solidFill>
          <a:prstDash val="solid"/>
        </a:ln>
        <a:ln w="12700" cap="flat" cmpd="sng" algn="ctr">
          <a:solidFill>
            <a:schemeClr val="phClr">
              <a:shade val="95000"/>
              <a:alpha val="90000"/>
              <a:satMod val="115000"/>
            </a:schemeClr>
          </a:solidFill>
          <a:prstDash val="solid"/>
        </a:ln>
        <a:ln w="19050" cap="flat" cmpd="sng" algn="ctr">
          <a:solidFill>
            <a:schemeClr val="phClr">
              <a:shade val="95000"/>
              <a:alpha val="90000"/>
              <a:satMod val="115000"/>
            </a:schemeClr>
          </a:solidFill>
          <a:prstDash val="solid"/>
        </a:ln>
      </a:lnStyleLst>
      <a:effectStyleLst>
        <a:effectStyle>
          <a:effectLst>
            <a:softEdge rad="25400"/>
          </a:effectLst>
        </a:effectStyle>
        <a:effectStyle>
          <a:effectLst>
            <a:innerShdw blurRad="76200" dist="12700" dir="13500000">
              <a:srgbClr val="FFFFFF">
                <a:alpha val="60000"/>
              </a:srgbClr>
            </a:innerShdw>
          </a:effectLst>
          <a:scene3d>
            <a:camera prst="orthographicFront">
              <a:rot lat="0" lon="0" rev="0"/>
            </a:camera>
            <a:lightRig rig="balanced" dir="tl">
              <a:rot lat="0" lon="0" rev="3600000"/>
            </a:lightRig>
          </a:scene3d>
          <a:sp3d>
            <a:bevelT w="12700" h="25400" prst="softRound"/>
          </a:sp3d>
        </a:effectStyle>
        <a:effectStyle>
          <a:effectLst>
            <a:outerShdw blurRad="38100" dist="25400" dir="5400000" sx="102000" sy="102000" rotWithShape="0">
              <a:srgbClr val="80808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woPt" dir="l">
              <a:rot lat="0" lon="0" rev="4200000"/>
            </a:lightRig>
          </a:scene3d>
          <a:sp3d prstMaterial="softmetal">
            <a:bevelT w="12700" h="50800" prst="softRound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80000"/>
                <a:shade val="99000"/>
                <a:satMod val="1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2">
            <a:duotone>
              <a:schemeClr val="phClr">
                <a:shade val="82000"/>
                <a:satMod val="115000"/>
              </a:schemeClr>
              <a:schemeClr val="phClr">
                <a:tint val="90000"/>
                <a:satMod val="135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Motyw1</Template>
  <TotalTime>855</TotalTime>
  <Words>629</Words>
  <Application>Microsoft Office PowerPoint</Application>
  <PresentationFormat>Pokaz na ekranie (4:3)</PresentationFormat>
  <Paragraphs>96</Paragraphs>
  <Slides>17</Slides>
  <Notes>1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18" baseType="lpstr">
      <vt:lpstr>Motyw1</vt:lpstr>
      <vt:lpstr>Cefeidy</vt:lpstr>
      <vt:lpstr>Czym są cefeidy?</vt:lpstr>
      <vt:lpstr>Czemu cefeidy się zmieniają?</vt:lpstr>
      <vt:lpstr>Jak cefeidy się zmieniają?</vt:lpstr>
      <vt:lpstr>Porównanie cefeid i układu podwójnego</vt:lpstr>
      <vt:lpstr>Świece standardowe</vt:lpstr>
      <vt:lpstr>Świece standardowe – jak pomagają w mierzeniu odległości</vt:lpstr>
      <vt:lpstr>Historia odkrycia cefeid</vt:lpstr>
      <vt:lpstr>Historia odkrycia cefeid</vt:lpstr>
      <vt:lpstr>Podział cefeid</vt:lpstr>
      <vt:lpstr>Cefeidy krótkookresowe</vt:lpstr>
      <vt:lpstr>Cefeidy – typ  Cephei</vt:lpstr>
      <vt:lpstr>Wykres okres-jasność dla cefeid klasycznych</vt:lpstr>
      <vt:lpstr>W jaki sposób wyznaczamy wielkość absolutną cefeidy</vt:lpstr>
      <vt:lpstr>Cefeidy typu W Virgins</vt:lpstr>
      <vt:lpstr>Lokalizacja gwiazd pulsujących na diagramie temperatura-wielkość</vt:lpstr>
      <vt:lpstr>Źródła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Cefeidy</dc:title>
  <dc:creator>Paweł</dc:creator>
  <cp:lastModifiedBy>Paweł</cp:lastModifiedBy>
  <cp:revision>83</cp:revision>
  <dcterms:created xsi:type="dcterms:W3CDTF">2009-10-20T16:53:32Z</dcterms:created>
  <dcterms:modified xsi:type="dcterms:W3CDTF">2009-11-13T11:19:29Z</dcterms:modified>
</cp:coreProperties>
</file>