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75" r:id="rId9"/>
    <p:sldId id="264" r:id="rId10"/>
    <p:sldId id="263" r:id="rId11"/>
    <p:sldId id="265" r:id="rId12"/>
    <p:sldId id="276" r:id="rId13"/>
    <p:sldId id="266" r:id="rId14"/>
    <p:sldId id="267" r:id="rId15"/>
    <p:sldId id="268" r:id="rId16"/>
    <p:sldId id="270" r:id="rId17"/>
    <p:sldId id="271" r:id="rId18"/>
    <p:sldId id="272" r:id="rId19"/>
    <p:sldId id="273" r:id="rId20"/>
    <p:sldId id="274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 snapToGrid="0">
      <p:cViewPr varScale="1">
        <p:scale>
          <a:sx n="72" d="100"/>
          <a:sy n="72" d="100"/>
        </p:scale>
        <p:origin x="5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A77BC5-8F4F-4EED-8D6B-B3899D1630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0660405-D59D-4BB7-ABE2-5BDD87D410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CD3300-A13F-4654-A94C-119483B6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AD66-7E78-4593-8C59-94EE766F948F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4177FC-18EB-42A7-A081-954C6ED5F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C28BD8-CA6B-460B-97C5-4CAE95EC1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EB7EE-1036-4935-93F0-B77A36C7F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290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6E3E90-4F0E-4943-BBFF-0988F65D4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694F93E-BBF8-4571-9E87-B18AA193B2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837144-CB24-4E55-97CF-3542F00ED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AD66-7E78-4593-8C59-94EE766F948F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B8CF1B-D156-4D98-9566-6B389D350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B7D3CD-FDF7-495B-B615-C19ECF208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EB7EE-1036-4935-93F0-B77A36C7F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195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D7F6871-A075-447E-B163-1B27384BDA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50D01D9-5340-49DE-B067-04A8A9525D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0E1383-2A1D-4656-9C50-AE6CCF68B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AD66-7E78-4593-8C59-94EE766F948F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857F92-E4D6-4615-8BFF-213B237C4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A66879-3F8E-433A-9B9D-3BDC71EA4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EB7EE-1036-4935-93F0-B77A36C7F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086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FC60E1-FFF7-4055-AE25-7D3EF3B62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586906-6088-4742-AAB9-F354EA4ACC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E11626-1010-409A-BF86-3D9DB601A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AD66-7E78-4593-8C59-94EE766F948F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D9E9E0-0861-415A-B119-19B4B9B33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17FFFE-398D-4DA4-B328-6420D9086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EB7EE-1036-4935-93F0-B77A36C7F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488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535924-C669-4B4A-A41A-BB98B63F5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2BF6E2C-1595-4509-A984-CB4E4895DC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3AC371-ACF8-4C4A-9A7F-E54438D38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AD66-7E78-4593-8C59-94EE766F948F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21903BE-7524-4319-A684-8BFA7A2EE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92DC14-CE72-4018-9B28-A05623A1F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EB7EE-1036-4935-93F0-B77A36C7F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316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22E192-6BA7-475A-8CDE-B7D900EEA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018F20-9425-4ACD-AE35-CC25DB4546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CEB60E3-92AC-4131-A4D7-0107396FAE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C5E5A48-1C15-4445-8406-5AB5F4B5F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AD66-7E78-4593-8C59-94EE766F948F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E691B4-717B-4D79-ACFC-55DD5FD2A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13838E7-ED15-4BB2-A9D5-8F67B7942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EB7EE-1036-4935-93F0-B77A36C7F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212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EDBD2B-581D-4A06-BD99-2810C853B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2336C51-9CBA-4CDD-A2B4-86384E650E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815F30B-88B0-4E57-85B9-DF81FF86F4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1AF3147-082F-4EC3-BCB9-B2B9C5CDC3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456B85F-161F-4CA0-A8A3-2DA4966F9C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88E0F22-BF21-4E82-BF79-FE6C2264E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AD66-7E78-4593-8C59-94EE766F948F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0EA793C-3F3C-466D-9238-681DED975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B447260-935F-44CA-94A9-6306D4957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EB7EE-1036-4935-93F0-B77A36C7F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48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DFD5C2-1580-48DF-95E3-B3C0DDC88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C811EBC-CCB9-4F9F-A9F8-272AD1898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AD66-7E78-4593-8C59-94EE766F948F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5F1CC9D-D270-4BA8-AE9D-1616F2F44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0594FA4-A89A-4CFA-8434-CFE9E2211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EB7EE-1036-4935-93F0-B77A36C7F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517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B56244A-8614-4913-9865-3F8EF1837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AD66-7E78-4593-8C59-94EE766F948F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C98BD88-854F-4B4B-B04A-DF1C27501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E7A04B8-50B0-4104-9B8D-7562C0E2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EB7EE-1036-4935-93F0-B77A36C7F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87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6CA6AA-F2DD-4BD5-BC6A-22144C10B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575445-E211-4C19-BF19-82BA051365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D5FA193-41D8-4D68-8AFE-74345C9566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E627AB7-8F6B-4D59-BA66-132667F6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AD66-7E78-4593-8C59-94EE766F948F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8956D8C-1CC7-466B-932F-E85C85207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E4F8108-13FB-4243-9F69-20D880AC5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EB7EE-1036-4935-93F0-B77A36C7F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35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CBAC00-0D10-48EC-A563-C4B91CA58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1B8F7BC-16D0-40E0-8713-6FF4053C4D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CABA8A7-B9C0-4817-BC5B-084A0B214D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A86F2D7-2BFC-4CDB-AC3D-4A3E25AB6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AD66-7E78-4593-8C59-94EE766F948F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CBFBB23-436E-4915-ABFF-D9109A4DB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2A5CE16-1643-4545-A1CF-C0CCC0C5B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EB7EE-1036-4935-93F0-B77A36C7F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467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9F8112-8D33-480C-82FF-476C3CB1E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6A1977F-975A-44D3-AFC9-62AE3F6A20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BC6DE4-B78E-41C2-8428-0CBBFA2350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5AD66-7E78-4593-8C59-94EE766F948F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31130E-5DCC-4018-8D22-3F6967E5DA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AA1BAA-39AF-4BE1-BBC7-4C30B1A331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EB7EE-1036-4935-93F0-B77A36C7F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81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5168E7B-6D42-4B3A-B7A1-17D4C49EC9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8A030C2-9F23-4593-9F99-7B73C232A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FDDB8F-E67B-493B-80E9-C49E30F975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21756" y="2235041"/>
            <a:ext cx="6739136" cy="2387918"/>
          </a:xfrm>
        </p:spPr>
        <p:txBody>
          <a:bodyPr anchor="b">
            <a:noAutofit/>
          </a:bodyPr>
          <a:lstStyle/>
          <a:p>
            <a:r>
              <a:rPr lang="en-US" sz="9600" dirty="0">
                <a:solidFill>
                  <a:srgbClr val="FFFFFF"/>
                </a:solidFill>
              </a:rPr>
              <a:t>Data analysis session</a:t>
            </a:r>
            <a:endParaRPr lang="ru-RU" sz="9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3659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6DDA73-BC7C-423F-B4AB-E1E349D44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Finding the intercept and the slope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FF231184-E935-4E62-B8A1-1102EDEF262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351338"/>
              </a:xfrm>
            </p:spPr>
            <p:txBody>
              <a:bodyPr/>
              <a:lstStyle/>
              <a:p>
                <a:r>
                  <a:rPr lang="et-EE" dirty="0"/>
                  <a:t>Can be found by analysing a plotted </a:t>
                </a:r>
                <a:r>
                  <a:rPr lang="en-US" dirty="0"/>
                  <a:t>linear </a:t>
                </a:r>
                <a:r>
                  <a:rPr lang="et-EE" dirty="0"/>
                  <a:t>graph or by linear regression (later).</a:t>
                </a:r>
              </a:p>
              <a:p>
                <a:r>
                  <a:rPr lang="en-US" dirty="0"/>
                  <a:t>To find the </a:t>
                </a:r>
                <a:r>
                  <a:rPr lang="en-US" b="1" dirty="0"/>
                  <a:t>slope</a:t>
                </a:r>
                <a:r>
                  <a:rPr lang="en-US" dirty="0"/>
                  <a:t>, choose two points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on the line. Choose ones that are </a:t>
                </a:r>
                <a:r>
                  <a:rPr lang="en-US" b="1" dirty="0"/>
                  <a:t>far</a:t>
                </a:r>
                <a:r>
                  <a:rPr lang="en-US" dirty="0"/>
                  <a:t> from each other to </a:t>
                </a:r>
                <a:r>
                  <a:rPr lang="en-GB" dirty="0"/>
                  <a:t>minimise</a:t>
                </a:r>
                <a:r>
                  <a:rPr lang="en-US" dirty="0"/>
                  <a:t> measurement error. </a:t>
                </a:r>
                <a:r>
                  <a:rPr lang="en-US" dirty="0">
                    <a:solidFill>
                      <a:srgbClr val="FF0000"/>
                    </a:solidFill>
                  </a:rPr>
                  <a:t>NB! Don’t use points from the given data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The </a:t>
                </a:r>
                <a:r>
                  <a:rPr lang="en-US" b="1" dirty="0"/>
                  <a:t>slope</a:t>
                </a:r>
                <a:r>
                  <a:rPr lang="et-EE" dirty="0"/>
                  <a:t>: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t-EE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t-E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:r>
                  <a:rPr lang="en-US" dirty="0"/>
                  <a:t>Measure the </a:t>
                </a:r>
                <a:r>
                  <a:rPr lang="en-US" b="1" dirty="0"/>
                  <a:t>intercept</a:t>
                </a:r>
                <a:r>
                  <a:rPr lang="en-US" dirty="0"/>
                  <a:t> (if non-zero) directly if the y-axis is near your data and is visible on the plot. If not, you</a:t>
                </a:r>
                <a:r>
                  <a:rPr lang="et-EE" dirty="0"/>
                  <a:t> can calculate it using the line e</a:t>
                </a:r>
                <a:r>
                  <a:rPr lang="en-GB" dirty="0"/>
                  <a:t>q</a:t>
                </a:r>
                <a:r>
                  <a:rPr lang="et-EE" dirty="0"/>
                  <a:t>uation </a:t>
                </a:r>
                <a14:m>
                  <m:oMath xmlns:m="http://schemas.openxmlformats.org/officeDocument/2006/math">
                    <m:r>
                      <a:rPr lang="et-EE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t-EE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t-EE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t-EE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t-EE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t-EE" dirty="0"/>
                  <a:t> for some </a:t>
                </a:r>
                <a14:m>
                  <m:oMath xmlns:m="http://schemas.openxmlformats.org/officeDocument/2006/math">
                    <m:r>
                      <a:rPr lang="et-EE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t-EE" dirty="0"/>
                  <a:t> and </a:t>
                </a:r>
                <a14:m>
                  <m:oMath xmlns:m="http://schemas.openxmlformats.org/officeDocument/2006/math">
                    <m:r>
                      <a:rPr lang="et-EE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t-EE" dirty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FF231184-E935-4E62-B8A1-1102EDEF26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351338"/>
              </a:xfrm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0290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328A17-7E84-4B3F-BA7D-E4DB1661C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error propagation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4B5C4ECB-8DD9-4788-84F6-C80E5396250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17983"/>
                <a:ext cx="10515600" cy="4758980"/>
              </a:xfrm>
            </p:spPr>
            <p:txBody>
              <a:bodyPr/>
              <a:lstStyle/>
              <a:p>
                <a:r>
                  <a:rPr lang="en-US" dirty="0"/>
                  <a:t>To find the error of the slope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and intercept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 you can use the </a:t>
                </a:r>
                <a:r>
                  <a:rPr lang="en-US" b="1" dirty="0"/>
                  <a:t>min-max method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Plot two more lines</a:t>
                </a:r>
                <a:r>
                  <a:rPr lang="et-EE" dirty="0"/>
                  <a:t>: one with the </a:t>
                </a:r>
                <a:r>
                  <a:rPr lang="et-EE" b="1" dirty="0"/>
                  <a:t>maximal slope</a:t>
                </a:r>
                <a:r>
                  <a:rPr lang="et-EE" dirty="0"/>
                  <a:t> still giving a </a:t>
                </a:r>
                <a:r>
                  <a:rPr lang="et-EE" b="1" dirty="0"/>
                  <a:t>reasonable fit </a:t>
                </a:r>
                <a:r>
                  <a:rPr lang="et-EE" dirty="0"/>
                  <a:t>and one with the </a:t>
                </a:r>
                <a:r>
                  <a:rPr lang="et-EE" b="1" dirty="0"/>
                  <a:t>minimal</a:t>
                </a:r>
                <a:r>
                  <a:rPr lang="et-EE" dirty="0"/>
                  <a:t>. „Reasonable“ here means that the line is still passing through most error</a:t>
                </a:r>
                <a:r>
                  <a:rPr lang="ru-RU" dirty="0"/>
                  <a:t> </a:t>
                </a:r>
                <a:r>
                  <a:rPr lang="et-EE" dirty="0"/>
                  <a:t>bars.</a:t>
                </a:r>
              </a:p>
              <a:p>
                <a:r>
                  <a:rPr lang="et-EE" dirty="0"/>
                  <a:t>Calculate the </a:t>
                </a:r>
                <a:r>
                  <a:rPr lang="et-EE" b="1" dirty="0"/>
                  <a:t>slopes</a:t>
                </a:r>
                <a:r>
                  <a:rPr lang="et-E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t-E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t-EE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t-E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t-EE" dirty="0"/>
                  <a:t> and (non-zero) </a:t>
                </a:r>
                <a:r>
                  <a:rPr lang="et-EE" b="1" dirty="0"/>
                  <a:t>intercepts</a:t>
                </a:r>
                <a:r>
                  <a:rPr lang="et-E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t-E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t-EE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t-E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t-EE" dirty="0"/>
                  <a:t> of these lines.</a:t>
                </a:r>
              </a:p>
              <a:p>
                <a:r>
                  <a:rPr lang="et-EE" dirty="0"/>
                  <a:t>The uncertainties </a:t>
                </a:r>
                <a14:m>
                  <m:oMath xmlns:m="http://schemas.openxmlformats.org/officeDocument/2006/math">
                    <m:r>
                      <a:rPr lang="et-E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t-E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t-E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t-EE" dirty="0"/>
                  <a:t>and </a:t>
                </a:r>
                <a14:m>
                  <m:oMath xmlns:m="http://schemas.openxmlformats.org/officeDocument/2006/math">
                    <m:r>
                      <a:rPr lang="et-E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t-E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t-EE" dirty="0"/>
                  <a:t> will be: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t-EE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t-E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t-E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box>
                        <m:boxPr>
                          <m:ctrlPr>
                            <a:rPr lang="et-E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t-E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t-E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t-E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d>
                        <m:dPr>
                          <m:begChr m:val="|"/>
                          <m:endChr m:val="|"/>
                          <m:ctrlPr>
                            <a:rPr lang="et-E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t-E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t-EE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t-EE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t-EE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t-E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t-EE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t-EE" b="0" i="1" smtClean="0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t-EE" dirty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t-EE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t-E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t-E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box>
                        <m:boxPr>
                          <m:ctrlPr>
                            <a:rPr lang="et-E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t-E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t-E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t-E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d>
                        <m:dPr>
                          <m:begChr m:val="|"/>
                          <m:endChr m:val="|"/>
                          <m:ctrlPr>
                            <a:rPr lang="et-E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t-E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t-EE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t-EE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t-EE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t-E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t-EE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t-EE" b="0" i="1" smtClean="0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t-EE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4B5C4ECB-8DD9-4788-84F6-C80E5396250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17983"/>
                <a:ext cx="10515600" cy="4758980"/>
              </a:xfrm>
              <a:blipFill>
                <a:blip r:embed="rId2"/>
                <a:stretch>
                  <a:fillRect l="-1043" t="-21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13466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780CEE-3F7D-441F-8321-4E8D35359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Non-linear graphs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234485-5619-4003-82AE-7DA186105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Often you are re</a:t>
            </a:r>
            <a:r>
              <a:rPr lang="en-GB" dirty="0"/>
              <a:t>q</a:t>
            </a:r>
            <a:r>
              <a:rPr lang="et-EE" dirty="0"/>
              <a:t>uired to plot a graph of a </a:t>
            </a:r>
            <a:r>
              <a:rPr lang="et-EE" b="1" dirty="0"/>
              <a:t>non-linear</a:t>
            </a:r>
            <a:r>
              <a:rPr lang="et-EE" dirty="0"/>
              <a:t> data set (e.g. light curves, trajectories). </a:t>
            </a:r>
          </a:p>
          <a:p>
            <a:r>
              <a:rPr lang="et-EE" dirty="0"/>
              <a:t>All the same ideas apply, but ensure that the curve you draw through the points is </a:t>
            </a:r>
            <a:r>
              <a:rPr lang="et-EE" b="1" dirty="0"/>
              <a:t>smooth</a:t>
            </a:r>
            <a:r>
              <a:rPr lang="et-EE" dirty="0"/>
              <a:t>.</a:t>
            </a:r>
          </a:p>
          <a:p>
            <a:r>
              <a:rPr lang="et-EE" dirty="0"/>
              <a:t>Some plots might be </a:t>
            </a:r>
            <a:r>
              <a:rPr lang="et-EE" b="1" dirty="0"/>
              <a:t>symmetrical</a:t>
            </a:r>
            <a:r>
              <a:rPr lang="et-EE" dirty="0"/>
              <a:t> as follows from the problem text. Make sure to retain the symmetry!</a:t>
            </a:r>
          </a:p>
          <a:p>
            <a:r>
              <a:rPr lang="et-EE" dirty="0"/>
              <a:t>It depends on the problem, what will be asked based on the plot. Often, the curve is </a:t>
            </a:r>
            <a:r>
              <a:rPr lang="et-EE" b="1" dirty="0"/>
              <a:t>periodic</a:t>
            </a:r>
            <a:r>
              <a:rPr lang="et-EE" dirty="0"/>
              <a:t> and you need to find the period. Sometimes it is </a:t>
            </a:r>
            <a:r>
              <a:rPr lang="et-EE" b="1" dirty="0"/>
              <a:t>elliptic</a:t>
            </a:r>
            <a:r>
              <a:rPr lang="et-EE" dirty="0"/>
              <a:t> and you need to use formulas of ellipse geometry.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9104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BFE65C8-C1C7-4EFE-890A-7C485D232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5368" y="2043663"/>
            <a:ext cx="6105194" cy="203105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Linear regression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9A0A9ED-F5CF-417C-BCF6-E55E931FD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5368" y="4074718"/>
            <a:ext cx="6105194" cy="682079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sz="2400" kern="12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379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>
                <a:extLst>
                  <a:ext uri="{FF2B5EF4-FFF2-40B4-BE49-F238E27FC236}">
                    <a16:creationId xmlns:a16="http://schemas.microsoft.com/office/drawing/2014/main" id="{AE108625-9DB1-4DE1-9D5B-B9785439A6E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9587" y="1184620"/>
                <a:ext cx="11512826" cy="567338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Simple linear regression </a:t>
                </a:r>
                <a:r>
                  <a:rPr lang="et-EE" dirty="0"/>
                  <a:t>is a method to </a:t>
                </a:r>
                <a:r>
                  <a:rPr lang="et-EE" b="1" dirty="0"/>
                  <a:t>fit</a:t>
                </a:r>
                <a:r>
                  <a:rPr lang="en-US" dirty="0"/>
                  <a:t> a </a:t>
                </a:r>
                <a:r>
                  <a:rPr lang="en-US" b="1" dirty="0"/>
                  <a:t>linear function</a:t>
                </a:r>
                <a:r>
                  <a:rPr lang="en-US" dirty="0"/>
                  <a:t> to a data set. Before, we have done it </a:t>
                </a:r>
                <a:r>
                  <a:rPr lang="et-EE" dirty="0"/>
                  <a:t>„by eye“, but linear regression is a </a:t>
                </a:r>
                <a:r>
                  <a:rPr lang="et-EE" b="1" dirty="0"/>
                  <a:t>mathematical</a:t>
                </a:r>
                <a:r>
                  <a:rPr lang="et-EE" dirty="0"/>
                  <a:t> approach to make the best possible fit.</a:t>
                </a:r>
              </a:p>
              <a:p>
                <a:r>
                  <a:rPr lang="et-EE" dirty="0"/>
                  <a:t>The goal of linear regression is to find </a:t>
                </a:r>
                <a:r>
                  <a:rPr lang="et-EE" b="1" dirty="0"/>
                  <a:t>slope</a:t>
                </a:r>
                <a:r>
                  <a:rPr lang="et-EE" dirty="0"/>
                  <a:t> </a:t>
                </a:r>
                <a14:m>
                  <m:oMath xmlns:m="http://schemas.openxmlformats.org/officeDocument/2006/math">
                    <m:r>
                      <a:rPr lang="et-EE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t-EE" dirty="0"/>
                  <a:t> and </a:t>
                </a:r>
                <a:r>
                  <a:rPr lang="et-EE" b="1" dirty="0"/>
                  <a:t>intercept</a:t>
                </a:r>
                <a:r>
                  <a:rPr lang="et-EE" dirty="0"/>
                  <a:t> </a:t>
                </a:r>
                <a14:m>
                  <m:oMath xmlns:m="http://schemas.openxmlformats.org/officeDocument/2006/math">
                    <m:r>
                      <a:rPr lang="et-EE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t-EE" dirty="0"/>
                  <a:t> of the line of the best fit to the data.</a:t>
                </a:r>
              </a:p>
              <a:p>
                <a:r>
                  <a:rPr lang="et-EE" dirty="0"/>
                  <a:t>The most common underlying method is the </a:t>
                </a:r>
                <a:r>
                  <a:rPr lang="et-EE" b="1" dirty="0"/>
                  <a:t>least s</a:t>
                </a:r>
                <a:r>
                  <a:rPr lang="en-GB" b="1" dirty="0"/>
                  <a:t>q</a:t>
                </a:r>
                <a:r>
                  <a:rPr lang="et-EE" b="1" dirty="0"/>
                  <a:t>uares method</a:t>
                </a:r>
                <a:r>
                  <a:rPr lang="et-EE" dirty="0"/>
                  <a:t>: for </a:t>
                </a:r>
                <a14:m>
                  <m:oMath xmlns:m="http://schemas.openxmlformats.org/officeDocument/2006/math">
                    <m:r>
                      <a:rPr lang="et-EE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t-EE" dirty="0"/>
                  <a:t> data points the best fit line </a:t>
                </a:r>
                <a14:m>
                  <m:oMath xmlns:m="http://schemas.openxmlformats.org/officeDocument/2006/math">
                    <m:r>
                      <a:rPr lang="et-EE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t-EE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t-EE" b="0" i="1" smtClean="0">
                        <a:latin typeface="Cambria Math" panose="02040503050406030204" pitchFamily="18" charset="0"/>
                      </a:rPr>
                      <m:t>𝑎𝑥</m:t>
                    </m:r>
                    <m:r>
                      <a:rPr lang="et-EE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t-EE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t-EE" dirty="0"/>
                  <a:t> and data points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t-E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t-EE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t-EE" i="1">
                        <a:latin typeface="Cambria Math" panose="02040503050406030204" pitchFamily="18" charset="0"/>
                      </a:rPr>
                      <m:t>, …,</m:t>
                    </m:r>
                    <m:sSub>
                      <m:sSubPr>
                        <m:ctrlPr>
                          <a:rPr lang="et-E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t-EE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 and</a:t>
                </a:r>
                <a:r>
                  <a:rPr lang="et-E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t-E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t-EE" b="0" i="1" smtClean="0">
                        <a:latin typeface="Cambria Math" panose="02040503050406030204" pitchFamily="18" charset="0"/>
                      </a:rPr>
                      <m:t>, …,</m:t>
                    </m:r>
                    <m:sSub>
                      <m:sSubPr>
                        <m:ctrlPr>
                          <a:rPr lang="et-E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t-EE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t-EE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t-EE" dirty="0"/>
                  <a:t> the following sum</a:t>
                </a:r>
                <a:r>
                  <a:rPr lang="en-US" dirty="0"/>
                  <a:t> of </a:t>
                </a:r>
                <a:r>
                  <a:rPr lang="en-US" b="1" dirty="0"/>
                  <a:t>residual</a:t>
                </a:r>
                <a:r>
                  <a:rPr lang="en-US" dirty="0"/>
                  <a:t> s</a:t>
                </a:r>
                <a:r>
                  <a:rPr lang="en-GB" dirty="0" err="1"/>
                  <a:t>quares</a:t>
                </a:r>
                <a:r>
                  <a:rPr lang="et-EE" dirty="0"/>
                  <a:t> must be minimal:</a:t>
                </a:r>
                <a:endParaRPr lang="en-US" dirty="0"/>
              </a:p>
              <a:p>
                <a:endParaRPr lang="et-EE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Объект 4">
                <a:extLst>
                  <a:ext uri="{FF2B5EF4-FFF2-40B4-BE49-F238E27FC236}">
                    <a16:creationId xmlns:a16="http://schemas.microsoft.com/office/drawing/2014/main" id="{AE108625-9DB1-4DE1-9D5B-B9785439A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9587" y="1184620"/>
                <a:ext cx="11512826" cy="5673380"/>
              </a:xfrm>
              <a:blipFill>
                <a:blip r:embed="rId2"/>
                <a:stretch>
                  <a:fillRect l="-953" t="-17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9685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6F7DEE65-5A4C-4A43-BC9F-C0980A56376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499544"/>
                <a:ext cx="10664687" cy="5567363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The following can be shown then</a:t>
                </a:r>
                <a:r>
                  <a:rPr lang="et-EE" dirty="0"/>
                  <a:t>:</a:t>
                </a:r>
              </a:p>
              <a:p>
                <a:pPr marL="0" indent="0">
                  <a:buNone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</m:d>
                            </m:e>
                          </m:nary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nary>
                            <m:naryPr>
                              <m:chr m:val="∑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𝑥𝑦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num>
                        <m:den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̅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𝑥𝑦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num>
                        <m:den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If the line must pass through the </a:t>
                </a:r>
                <a:r>
                  <a:rPr lang="en-US" b="1" dirty="0"/>
                  <a:t>origin</a:t>
                </a:r>
                <a:r>
                  <a:rPr lang="en-US" dirty="0"/>
                  <a:t>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𝑎𝑥</m:t>
                    </m:r>
                  </m:oMath>
                </a14:m>
                <a:r>
                  <a:rPr lang="en-US" dirty="0"/>
                  <a:t>), the following is true</a:t>
                </a:r>
                <a:r>
                  <a:rPr lang="et-EE" dirty="0"/>
                  <a:t>:</a:t>
                </a:r>
              </a:p>
              <a:p>
                <a:pPr marL="0" indent="0">
                  <a:buNone/>
                </a:pPr>
                <a:endParaRPr lang="et-EE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t-EE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t-EE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t-E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t-EE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t-EE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t-EE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t-EE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t-EE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t-EE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t-EE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t-EE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t-EE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t-EE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ctrlPr>
                                <a:rPr lang="et-EE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t-EE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t-EE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t-EE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et-EE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t-EE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t-EE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t-EE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nary>
                        </m:den>
                      </m:f>
                      <m:r>
                        <a:rPr lang="et-EE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t-E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t-EE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t-EE" i="1">
                                  <a:latin typeface="Cambria Math" panose="02040503050406030204" pitchFamily="18" charset="0"/>
                                </a:rPr>
                                <m:t>𝑥𝑦</m:t>
                              </m:r>
                            </m:e>
                          </m:acc>
                        </m:num>
                        <m:den>
                          <m:acc>
                            <m:accPr>
                              <m:chr m:val="̅"/>
                              <m:ctrlPr>
                                <a:rPr lang="et-EE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t-EE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t-EE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t-EE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acc>
                        </m:den>
                      </m:f>
                    </m:oMath>
                  </m:oMathPara>
                </a14:m>
                <a:endParaRPr lang="et-EE" dirty="0"/>
              </a:p>
              <a:p>
                <a:pPr marL="0" indent="0">
                  <a:buNone/>
                </a:pPr>
                <a:endParaRPr lang="en-US" b="0" dirty="0"/>
              </a:p>
              <a:p>
                <a:r>
                  <a:rPr lang="en-US" dirty="0"/>
                  <a:t>You </a:t>
                </a:r>
                <a:r>
                  <a:rPr lang="en-US" b="1" dirty="0"/>
                  <a:t>CAN</a:t>
                </a:r>
                <a:r>
                  <a:rPr lang="en-US" dirty="0"/>
                  <a:t> use the linear regression function on your calculator, which </a:t>
                </a:r>
                <a:r>
                  <a:rPr lang="et-EE" dirty="0"/>
                  <a:t>should</a:t>
                </a:r>
                <a:r>
                  <a:rPr lang="en-US" dirty="0"/>
                  <a:t> also calculate the uncertainties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 (as well as other statistical functions). </a:t>
                </a:r>
              </a:p>
              <a:p>
                <a:endParaRPr lang="en-US" dirty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6F7DEE65-5A4C-4A43-BC9F-C0980A5637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499544"/>
                <a:ext cx="10664687" cy="5567363"/>
              </a:xfrm>
              <a:blipFill>
                <a:blip r:embed="rId2"/>
                <a:stretch>
                  <a:fillRect l="-857" t="-27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82164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2674DAB-D7D5-4978-BF89-05B25F50E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5368" y="2043663"/>
            <a:ext cx="6105194" cy="203105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1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Specifics in analysing astronomical data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14E780B-6AF6-4C35-9B7C-936CC7F510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5368" y="4074718"/>
            <a:ext cx="6105194" cy="682079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sz="2400" kern="12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2567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7DBDDA83-F4AE-45AF-B664-2885C9897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et-EE">
                <a:solidFill>
                  <a:srgbClr val="FFFFFF"/>
                </a:solidFill>
              </a:rPr>
              <a:t>Types of data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F48731C-8B24-46C8-9B45-C652DB7200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t-EE" sz="2400" dirty="0">
                <a:solidFill>
                  <a:srgbClr val="000000"/>
                </a:solidFill>
              </a:rPr>
              <a:t>In astronomy you will mostly see three types of data:</a:t>
            </a:r>
          </a:p>
          <a:p>
            <a:pPr marL="571500" indent="-571500">
              <a:buFont typeface="+mj-lt"/>
              <a:buAutoNum type="romanUcPeriod"/>
            </a:pPr>
            <a:r>
              <a:rPr lang="et-EE" sz="2400" dirty="0">
                <a:solidFill>
                  <a:srgbClr val="000000"/>
                </a:solidFill>
              </a:rPr>
              <a:t>Image data</a:t>
            </a:r>
          </a:p>
          <a:p>
            <a:pPr marL="571500" indent="-571500">
              <a:buFont typeface="+mj-lt"/>
              <a:buAutoNum type="romanUcPeriod"/>
            </a:pPr>
            <a:r>
              <a:rPr lang="et-EE" sz="2400" dirty="0">
                <a:solidFill>
                  <a:srgbClr val="000000"/>
                </a:solidFill>
              </a:rPr>
              <a:t>Spectral data</a:t>
            </a:r>
          </a:p>
          <a:p>
            <a:pPr marL="571500" indent="-571500">
              <a:buFont typeface="+mj-lt"/>
              <a:buAutoNum type="romanUcPeriod"/>
            </a:pPr>
            <a:r>
              <a:rPr lang="et-EE" sz="2400" dirty="0">
                <a:solidFill>
                  <a:srgbClr val="000000"/>
                </a:solidFill>
              </a:rPr>
              <a:t>Time series and functional data</a:t>
            </a:r>
            <a:endParaRPr lang="ru-RU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9796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D2AA9EB-ACE2-48F8-8185-792EE94134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48309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72000"/>
                </a:schemeClr>
              </a:gs>
              <a:gs pos="25000">
                <a:schemeClr val="accent1">
                  <a:alpha val="55000"/>
                </a:schemeClr>
              </a:gs>
              <a:gs pos="94000">
                <a:schemeClr val="bg2">
                  <a:lumMod val="75000"/>
                  <a:alpha val="90000"/>
                </a:schemeClr>
              </a:gs>
              <a:gs pos="100000">
                <a:schemeClr val="bg2">
                  <a:lumMod val="75000"/>
                  <a:alpha val="90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9D7A164-22E7-4B37-B0E3-935FC9C314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EE12B0-D489-4E41-9D1E-A775EAADF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8267" y="802955"/>
            <a:ext cx="4333814" cy="1454051"/>
          </a:xfrm>
        </p:spPr>
        <p:txBody>
          <a:bodyPr>
            <a:normAutofit/>
          </a:bodyPr>
          <a:lstStyle/>
          <a:p>
            <a:r>
              <a:rPr lang="et-EE" sz="4000">
                <a:solidFill>
                  <a:srgbClr val="000000"/>
                </a:solidFill>
              </a:rPr>
              <a:t>Image data</a:t>
            </a:r>
            <a:endParaRPr lang="ru-RU" sz="4000">
              <a:solidFill>
                <a:srgbClr val="000000"/>
              </a:solidFill>
            </a:endParaRPr>
          </a:p>
        </p:txBody>
      </p:sp>
      <p:sp>
        <p:nvSpPr>
          <p:cNvPr id="21" name="Freeform 67">
            <a:extLst>
              <a:ext uri="{FF2B5EF4-FFF2-40B4-BE49-F238E27FC236}">
                <a16:creationId xmlns:a16="http://schemas.microsoft.com/office/drawing/2014/main" id="{730F02D6-D4A4-42E5-A722-43B088C735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4207136"/>
            <a:ext cx="3177287" cy="2650864"/>
          </a:xfrm>
          <a:custGeom>
            <a:avLst/>
            <a:gdLst>
              <a:gd name="connsiteX0" fmla="*/ 1465277 w 3242130"/>
              <a:gd name="connsiteY0" fmla="*/ 0 h 2704964"/>
              <a:gd name="connsiteX1" fmla="*/ 3242130 w 3242130"/>
              <a:gd name="connsiteY1" fmla="*/ 1776853 h 2704964"/>
              <a:gd name="connsiteX2" fmla="*/ 3027674 w 3242130"/>
              <a:gd name="connsiteY2" fmla="*/ 2623807 h 2704964"/>
              <a:gd name="connsiteX3" fmla="*/ 2978369 w 3242130"/>
              <a:gd name="connsiteY3" fmla="*/ 2704964 h 2704964"/>
              <a:gd name="connsiteX4" fmla="*/ 0 w 3242130"/>
              <a:gd name="connsiteY4" fmla="*/ 2704964 h 2704964"/>
              <a:gd name="connsiteX5" fmla="*/ 0 w 3242130"/>
              <a:gd name="connsiteY5" fmla="*/ 772542 h 2704964"/>
              <a:gd name="connsiteX6" fmla="*/ 94171 w 3242130"/>
              <a:gd name="connsiteY6" fmla="*/ 646610 h 2704964"/>
              <a:gd name="connsiteX7" fmla="*/ 1465277 w 3242130"/>
              <a:gd name="connsiteY7" fmla="*/ 0 h 2704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42130" h="2704964">
                <a:moveTo>
                  <a:pt x="1465277" y="0"/>
                </a:moveTo>
                <a:cubicBezTo>
                  <a:pt x="2446606" y="0"/>
                  <a:pt x="3242130" y="795524"/>
                  <a:pt x="3242130" y="1776853"/>
                </a:cubicBezTo>
                <a:cubicBezTo>
                  <a:pt x="3242130" y="2083519"/>
                  <a:pt x="3164442" y="2372039"/>
                  <a:pt x="3027674" y="2623807"/>
                </a:cubicBezTo>
                <a:lnTo>
                  <a:pt x="2978369" y="2704964"/>
                </a:lnTo>
                <a:lnTo>
                  <a:pt x="0" y="2704964"/>
                </a:lnTo>
                <a:lnTo>
                  <a:pt x="0" y="772542"/>
                </a:lnTo>
                <a:lnTo>
                  <a:pt x="94171" y="646610"/>
                </a:lnTo>
                <a:cubicBezTo>
                  <a:pt x="420072" y="251709"/>
                  <a:pt x="913280" y="0"/>
                  <a:pt x="1465277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2C965BE-B8BF-4344-8E81-62E0BFE4CB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69751" y="2897495"/>
            <a:ext cx="2788232" cy="2788232"/>
          </a:xfrm>
          <a:prstGeom prst="ellipse">
            <a:avLst/>
          </a:pr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65">
            <a:extLst>
              <a:ext uri="{FF2B5EF4-FFF2-40B4-BE49-F238E27FC236}">
                <a16:creationId xmlns:a16="http://schemas.microsoft.com/office/drawing/2014/main" id="{122DB9C1-63F1-47FD-BE8D-08903F8531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4090921" cy="3465906"/>
          </a:xfrm>
          <a:custGeom>
            <a:avLst/>
            <a:gdLst>
              <a:gd name="connsiteX0" fmla="*/ 0 w 4090921"/>
              <a:gd name="connsiteY0" fmla="*/ 0 h 3465906"/>
              <a:gd name="connsiteX1" fmla="*/ 3746474 w 4090921"/>
              <a:gd name="connsiteY1" fmla="*/ 0 h 3465906"/>
              <a:gd name="connsiteX2" fmla="*/ 3817144 w 4090921"/>
              <a:gd name="connsiteY2" fmla="*/ 116327 h 3465906"/>
              <a:gd name="connsiteX3" fmla="*/ 4090921 w 4090921"/>
              <a:gd name="connsiteY3" fmla="*/ 1197557 h 3465906"/>
              <a:gd name="connsiteX4" fmla="*/ 1822572 w 4090921"/>
              <a:gd name="connsiteY4" fmla="*/ 3465906 h 3465906"/>
              <a:gd name="connsiteX5" fmla="*/ 72204 w 4090921"/>
              <a:gd name="connsiteY5" fmla="*/ 2640438 h 3465906"/>
              <a:gd name="connsiteX6" fmla="*/ 0 w 4090921"/>
              <a:gd name="connsiteY6" fmla="*/ 2543882 h 346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90921" h="3465906">
                <a:moveTo>
                  <a:pt x="0" y="0"/>
                </a:moveTo>
                <a:lnTo>
                  <a:pt x="3746474" y="0"/>
                </a:lnTo>
                <a:lnTo>
                  <a:pt x="3817144" y="116327"/>
                </a:lnTo>
                <a:cubicBezTo>
                  <a:pt x="3991744" y="437737"/>
                  <a:pt x="4090921" y="806065"/>
                  <a:pt x="4090921" y="1197557"/>
                </a:cubicBezTo>
                <a:cubicBezTo>
                  <a:pt x="4090921" y="2450332"/>
                  <a:pt x="3075348" y="3465906"/>
                  <a:pt x="1822572" y="3465906"/>
                </a:cubicBezTo>
                <a:cubicBezTo>
                  <a:pt x="1117886" y="3465906"/>
                  <a:pt x="488252" y="3144572"/>
                  <a:pt x="72204" y="2640438"/>
                </a:cubicBezTo>
                <a:lnTo>
                  <a:pt x="0" y="2543882"/>
                </a:ln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1887848-0466-4789-AE98-44204BE9D9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76" y="607709"/>
            <a:ext cx="3298594" cy="164929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76E6FCB-56E4-420F-B726-6DB61F71B5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76" y="4810313"/>
            <a:ext cx="2334437" cy="175082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F25CE00-AB6C-4ABB-AA82-FED3CDFB9E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816" y="3465907"/>
            <a:ext cx="1912102" cy="152012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4B08D333-5DFA-434E-984B-79ED481FDE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4684" y="1961322"/>
            <a:ext cx="4333468" cy="4099649"/>
          </a:xfrm>
        </p:spPr>
        <p:txBody>
          <a:bodyPr anchor="ctr">
            <a:normAutofit/>
          </a:bodyPr>
          <a:lstStyle/>
          <a:p>
            <a:r>
              <a:rPr lang="et-EE" sz="2000" dirty="0">
                <a:solidFill>
                  <a:srgbClr val="000000"/>
                </a:solidFill>
              </a:rPr>
              <a:t>Image data is the most obvious data type. It allows to determine </a:t>
            </a:r>
            <a:r>
              <a:rPr lang="et-EE" sz="2000" b="1" dirty="0">
                <a:solidFill>
                  <a:srgbClr val="000000"/>
                </a:solidFill>
              </a:rPr>
              <a:t>brightnesses</a:t>
            </a:r>
            <a:r>
              <a:rPr lang="et-EE" sz="2000" dirty="0">
                <a:solidFill>
                  <a:srgbClr val="000000"/>
                </a:solidFill>
              </a:rPr>
              <a:t> and often </a:t>
            </a:r>
            <a:r>
              <a:rPr lang="et-EE" sz="2000" b="1" dirty="0">
                <a:solidFill>
                  <a:srgbClr val="000000"/>
                </a:solidFill>
              </a:rPr>
              <a:t>types</a:t>
            </a:r>
            <a:r>
              <a:rPr lang="et-EE" sz="2000" dirty="0">
                <a:solidFill>
                  <a:srgbClr val="000000"/>
                </a:solidFill>
              </a:rPr>
              <a:t> of objects as well as their </a:t>
            </a:r>
            <a:r>
              <a:rPr lang="et-EE" sz="2000" b="1" dirty="0">
                <a:solidFill>
                  <a:srgbClr val="000000"/>
                </a:solidFill>
              </a:rPr>
              <a:t>position </a:t>
            </a:r>
            <a:r>
              <a:rPr lang="et-EE" sz="2000" dirty="0">
                <a:solidFill>
                  <a:srgbClr val="000000"/>
                </a:solidFill>
              </a:rPr>
              <a:t>on the sky map. </a:t>
            </a:r>
          </a:p>
          <a:p>
            <a:r>
              <a:rPr lang="et-EE" sz="2000" dirty="0">
                <a:solidFill>
                  <a:srgbClr val="000000"/>
                </a:solidFill>
              </a:rPr>
              <a:t>The data is mostly measured by </a:t>
            </a:r>
            <a:r>
              <a:rPr lang="et-EE" sz="2000" b="1" dirty="0">
                <a:solidFill>
                  <a:srgbClr val="000000"/>
                </a:solidFill>
              </a:rPr>
              <a:t>telescopes</a:t>
            </a:r>
            <a:r>
              <a:rPr lang="et-EE" sz="2000" dirty="0">
                <a:solidFill>
                  <a:srgbClr val="000000"/>
                </a:solidFill>
              </a:rPr>
              <a:t>.</a:t>
            </a:r>
          </a:p>
          <a:p>
            <a:r>
              <a:rPr lang="et-EE" sz="2000" dirty="0">
                <a:solidFill>
                  <a:srgbClr val="000000"/>
                </a:solidFill>
              </a:rPr>
              <a:t>It can be in any part of the </a:t>
            </a:r>
            <a:r>
              <a:rPr lang="et-EE" sz="2000" b="1" dirty="0">
                <a:solidFill>
                  <a:srgbClr val="000000"/>
                </a:solidFill>
              </a:rPr>
              <a:t>spectrum</a:t>
            </a:r>
            <a:r>
              <a:rPr lang="et-EE" sz="2000" dirty="0">
                <a:solidFill>
                  <a:srgbClr val="000000"/>
                </a:solidFill>
              </a:rPr>
              <a:t> – radiowave, visible light, UV or X-ray. There are also devices that measure images produced by particles other than photons: neutrinos, cosmic rays etc.</a:t>
            </a:r>
            <a:endParaRPr lang="ru-RU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7932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DEE5C6BA-FE2A-4C38-8D88-E70C06E54F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08905" y="3726"/>
            <a:ext cx="648309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53E66F28-0926-4CFB-BDAB-646CAB184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BEED70-1ECA-417E-894F-9308C2A66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96215"/>
            <a:ext cx="4977976" cy="1454051"/>
          </a:xfrm>
        </p:spPr>
        <p:txBody>
          <a:bodyPr>
            <a:normAutofit/>
          </a:bodyPr>
          <a:lstStyle/>
          <a:p>
            <a:r>
              <a:rPr lang="et-EE">
                <a:solidFill>
                  <a:srgbClr val="000000"/>
                </a:solidFill>
              </a:rPr>
              <a:t>Spectral data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8" name="Freeform 60">
            <a:extLst>
              <a:ext uri="{FF2B5EF4-FFF2-40B4-BE49-F238E27FC236}">
                <a16:creationId xmlns:a16="http://schemas.microsoft.com/office/drawing/2014/main" id="{DE9FA85F-F0FB-4952-A05F-04CC67B18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3099" y="1"/>
            <a:ext cx="3960192" cy="2251543"/>
          </a:xfrm>
          <a:custGeom>
            <a:avLst/>
            <a:gdLst>
              <a:gd name="connsiteX0" fmla="*/ 20753 w 3960192"/>
              <a:gd name="connsiteY0" fmla="*/ 0 h 2251543"/>
              <a:gd name="connsiteX1" fmla="*/ 3939439 w 3960192"/>
              <a:gd name="connsiteY1" fmla="*/ 0 h 2251543"/>
              <a:gd name="connsiteX2" fmla="*/ 3949969 w 3960192"/>
              <a:gd name="connsiteY2" fmla="*/ 68994 h 2251543"/>
              <a:gd name="connsiteX3" fmla="*/ 3960192 w 3960192"/>
              <a:gd name="connsiteY3" fmla="*/ 271447 h 2251543"/>
              <a:gd name="connsiteX4" fmla="*/ 1980096 w 3960192"/>
              <a:gd name="connsiteY4" fmla="*/ 2251543 h 2251543"/>
              <a:gd name="connsiteX5" fmla="*/ 0 w 3960192"/>
              <a:gd name="connsiteY5" fmla="*/ 271447 h 2251543"/>
              <a:gd name="connsiteX6" fmla="*/ 10223 w 3960192"/>
              <a:gd name="connsiteY6" fmla="*/ 68994 h 225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60192" h="2251543">
                <a:moveTo>
                  <a:pt x="20753" y="0"/>
                </a:moveTo>
                <a:lnTo>
                  <a:pt x="3939439" y="0"/>
                </a:lnTo>
                <a:lnTo>
                  <a:pt x="3949969" y="68994"/>
                </a:lnTo>
                <a:cubicBezTo>
                  <a:pt x="3956729" y="135559"/>
                  <a:pt x="3960192" y="203099"/>
                  <a:pt x="3960192" y="271447"/>
                </a:cubicBezTo>
                <a:cubicBezTo>
                  <a:pt x="3960192" y="1365024"/>
                  <a:pt x="3073673" y="2251543"/>
                  <a:pt x="1980096" y="2251543"/>
                </a:cubicBezTo>
                <a:cubicBezTo>
                  <a:pt x="886519" y="2251543"/>
                  <a:pt x="0" y="1365024"/>
                  <a:pt x="0" y="271447"/>
                </a:cubicBezTo>
                <a:cubicBezTo>
                  <a:pt x="0" y="203099"/>
                  <a:pt x="3463" y="135559"/>
                  <a:pt x="10223" y="68994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0949E0E-F8FE-49CE-8397-91C9BB4A37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49" r="-1" b="-1"/>
          <a:stretch/>
        </p:blipFill>
        <p:spPr>
          <a:xfrm>
            <a:off x="6632714" y="1"/>
            <a:ext cx="3674754" cy="2106932"/>
          </a:xfrm>
          <a:custGeom>
            <a:avLst/>
            <a:gdLst>
              <a:gd name="connsiteX0" fmla="*/ 21954 w 3674754"/>
              <a:gd name="connsiteY0" fmla="*/ 0 h 2106932"/>
              <a:gd name="connsiteX1" fmla="*/ 3652800 w 3674754"/>
              <a:gd name="connsiteY1" fmla="*/ 0 h 2106932"/>
              <a:gd name="connsiteX2" fmla="*/ 3665268 w 3674754"/>
              <a:gd name="connsiteY2" fmla="*/ 81694 h 2106932"/>
              <a:gd name="connsiteX3" fmla="*/ 3674754 w 3674754"/>
              <a:gd name="connsiteY3" fmla="*/ 269555 h 2106932"/>
              <a:gd name="connsiteX4" fmla="*/ 1837377 w 3674754"/>
              <a:gd name="connsiteY4" fmla="*/ 2106932 h 2106932"/>
              <a:gd name="connsiteX5" fmla="*/ 0 w 3674754"/>
              <a:gd name="connsiteY5" fmla="*/ 269555 h 2106932"/>
              <a:gd name="connsiteX6" fmla="*/ 9486 w 3674754"/>
              <a:gd name="connsiteY6" fmla="*/ 81694 h 2106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74754" h="2106932">
                <a:moveTo>
                  <a:pt x="21954" y="0"/>
                </a:moveTo>
                <a:lnTo>
                  <a:pt x="3652800" y="0"/>
                </a:lnTo>
                <a:lnTo>
                  <a:pt x="3665268" y="81694"/>
                </a:lnTo>
                <a:cubicBezTo>
                  <a:pt x="3671541" y="143461"/>
                  <a:pt x="3674754" y="206133"/>
                  <a:pt x="3674754" y="269555"/>
                </a:cubicBezTo>
                <a:cubicBezTo>
                  <a:pt x="3674754" y="1284311"/>
                  <a:pt x="2852132" y="2106932"/>
                  <a:pt x="1837377" y="2106932"/>
                </a:cubicBezTo>
                <a:cubicBezTo>
                  <a:pt x="822622" y="2106932"/>
                  <a:pt x="0" y="1284311"/>
                  <a:pt x="0" y="269555"/>
                </a:cubicBezTo>
                <a:cubicBezTo>
                  <a:pt x="0" y="206133"/>
                  <a:pt x="3214" y="143461"/>
                  <a:pt x="9486" y="81694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DA9BB2AC-F77D-4E7A-93BD-526E28D13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1683658"/>
            <a:ext cx="4977578" cy="4377314"/>
          </a:xfrm>
        </p:spPr>
        <p:txBody>
          <a:bodyPr anchor="ctr">
            <a:normAutofit/>
          </a:bodyPr>
          <a:lstStyle/>
          <a:p>
            <a:r>
              <a:rPr lang="et-EE" sz="2400" dirty="0">
                <a:solidFill>
                  <a:srgbClr val="000000"/>
                </a:solidFill>
              </a:rPr>
              <a:t>Spectral data allows us to see the distribution of</a:t>
            </a:r>
            <a:r>
              <a:rPr lang="en-US" sz="2400" dirty="0">
                <a:solidFill>
                  <a:srgbClr val="000000"/>
                </a:solidFill>
              </a:rPr>
              <a:t> flux over</a:t>
            </a:r>
            <a:r>
              <a:rPr lang="et-EE" sz="2400" dirty="0">
                <a:solidFill>
                  <a:srgbClr val="000000"/>
                </a:solidFill>
              </a:rPr>
              <a:t> </a:t>
            </a:r>
            <a:r>
              <a:rPr lang="et-EE" sz="2400" b="1" dirty="0">
                <a:solidFill>
                  <a:srgbClr val="000000"/>
                </a:solidFill>
              </a:rPr>
              <a:t>wavelengths/fre</a:t>
            </a:r>
            <a:r>
              <a:rPr lang="en-GB" sz="2400" b="1" dirty="0"/>
              <a:t>q</a:t>
            </a:r>
            <a:r>
              <a:rPr lang="et-EE" sz="2400" b="1" dirty="0">
                <a:solidFill>
                  <a:srgbClr val="000000"/>
                </a:solidFill>
              </a:rPr>
              <a:t>uencies</a:t>
            </a:r>
            <a:r>
              <a:rPr lang="en-US" sz="2400" dirty="0">
                <a:solidFill>
                  <a:srgbClr val="000000"/>
                </a:solidFill>
              </a:rPr>
              <a:t> at which</a:t>
            </a:r>
            <a:r>
              <a:rPr lang="et-EE" sz="2400" dirty="0">
                <a:solidFill>
                  <a:srgbClr val="000000"/>
                </a:solidFill>
              </a:rPr>
              <a:t> the object emits (or absorbs). </a:t>
            </a:r>
          </a:p>
          <a:p>
            <a:r>
              <a:rPr lang="et-EE" sz="2400" dirty="0">
                <a:solidFill>
                  <a:srgbClr val="000000"/>
                </a:solidFill>
              </a:rPr>
              <a:t>Spectra contain information about properties of objects such as </a:t>
            </a:r>
            <a:r>
              <a:rPr lang="et-EE" sz="2400" b="1" dirty="0">
                <a:solidFill>
                  <a:srgbClr val="000000"/>
                </a:solidFill>
              </a:rPr>
              <a:t>chemical composition and temperature</a:t>
            </a:r>
            <a:r>
              <a:rPr lang="et-EE" sz="2400" dirty="0">
                <a:solidFill>
                  <a:srgbClr val="000000"/>
                </a:solidFill>
              </a:rPr>
              <a:t>.</a:t>
            </a:r>
          </a:p>
          <a:p>
            <a:r>
              <a:rPr lang="et-EE" sz="2400" b="1" dirty="0">
                <a:solidFill>
                  <a:srgbClr val="000000"/>
                </a:solidFill>
              </a:rPr>
              <a:t>Doppler effect</a:t>
            </a:r>
            <a:r>
              <a:rPr lang="et-EE" sz="2400" dirty="0">
                <a:solidFill>
                  <a:srgbClr val="000000"/>
                </a:solidFill>
              </a:rPr>
              <a:t> allows us to infer </a:t>
            </a:r>
            <a:r>
              <a:rPr lang="et-EE" sz="2400" b="1" dirty="0">
                <a:solidFill>
                  <a:srgbClr val="000000"/>
                </a:solidFill>
              </a:rPr>
              <a:t>radial velocities </a:t>
            </a:r>
            <a:r>
              <a:rPr lang="et-EE" sz="2400" dirty="0">
                <a:solidFill>
                  <a:srgbClr val="000000"/>
                </a:solidFill>
              </a:rPr>
              <a:t> from spectra while cosmological </a:t>
            </a:r>
            <a:r>
              <a:rPr lang="et-EE" sz="2400" b="1" dirty="0">
                <a:solidFill>
                  <a:srgbClr val="000000"/>
                </a:solidFill>
              </a:rPr>
              <a:t>redshift</a:t>
            </a:r>
            <a:r>
              <a:rPr lang="et-EE" sz="2400" dirty="0">
                <a:solidFill>
                  <a:srgbClr val="000000"/>
                </a:solidFill>
              </a:rPr>
              <a:t> allows us to determine </a:t>
            </a:r>
            <a:r>
              <a:rPr lang="et-EE" sz="2400" b="1" dirty="0">
                <a:solidFill>
                  <a:srgbClr val="000000"/>
                </a:solidFill>
              </a:rPr>
              <a:t>distances</a:t>
            </a:r>
            <a:r>
              <a:rPr lang="et-EE" sz="240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40" name="Freeform 68">
            <a:extLst>
              <a:ext uri="{FF2B5EF4-FFF2-40B4-BE49-F238E27FC236}">
                <a16:creationId xmlns:a16="http://schemas.microsoft.com/office/drawing/2014/main" id="{FEBD362A-CC27-47D9-8FC3-A5E91BA07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35296" y="2922177"/>
            <a:ext cx="4956705" cy="3945299"/>
          </a:xfrm>
          <a:custGeom>
            <a:avLst/>
            <a:gdLst>
              <a:gd name="connsiteX0" fmla="*/ 2718646 w 4956705"/>
              <a:gd name="connsiteY0" fmla="*/ 0 h 3945299"/>
              <a:gd name="connsiteX1" fmla="*/ 4816486 w 4956705"/>
              <a:gd name="connsiteY1" fmla="*/ 989335 h 3945299"/>
              <a:gd name="connsiteX2" fmla="*/ 4956705 w 4956705"/>
              <a:gd name="connsiteY2" fmla="*/ 1176848 h 3945299"/>
              <a:gd name="connsiteX3" fmla="*/ 4956705 w 4956705"/>
              <a:gd name="connsiteY3" fmla="*/ 3945299 h 3945299"/>
              <a:gd name="connsiteX4" fmla="*/ 294783 w 4956705"/>
              <a:gd name="connsiteY4" fmla="*/ 3945299 h 3945299"/>
              <a:gd name="connsiteX5" fmla="*/ 213645 w 4956705"/>
              <a:gd name="connsiteY5" fmla="*/ 3776866 h 3945299"/>
              <a:gd name="connsiteX6" fmla="*/ 0 w 4956705"/>
              <a:gd name="connsiteY6" fmla="*/ 2718646 h 3945299"/>
              <a:gd name="connsiteX7" fmla="*/ 2718646 w 4956705"/>
              <a:gd name="connsiteY7" fmla="*/ 0 h 394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56705" h="3945299">
                <a:moveTo>
                  <a:pt x="2718646" y="0"/>
                </a:moveTo>
                <a:cubicBezTo>
                  <a:pt x="3563221" y="0"/>
                  <a:pt x="4317846" y="385123"/>
                  <a:pt x="4816486" y="989335"/>
                </a:cubicBezTo>
                <a:lnTo>
                  <a:pt x="4956705" y="1176848"/>
                </a:lnTo>
                <a:lnTo>
                  <a:pt x="4956705" y="3945299"/>
                </a:lnTo>
                <a:lnTo>
                  <a:pt x="294783" y="3945299"/>
                </a:lnTo>
                <a:lnTo>
                  <a:pt x="213645" y="3776866"/>
                </a:lnTo>
                <a:cubicBezTo>
                  <a:pt x="76074" y="3451612"/>
                  <a:pt x="0" y="3094013"/>
                  <a:pt x="0" y="2718646"/>
                </a:cubicBezTo>
                <a:cubicBezTo>
                  <a:pt x="0" y="1217179"/>
                  <a:pt x="1217179" y="0"/>
                  <a:pt x="271864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801A639-B339-4324-AE5D-66F31658583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37" b="-2"/>
          <a:stretch/>
        </p:blipFill>
        <p:spPr>
          <a:xfrm>
            <a:off x="7399326" y="3086207"/>
            <a:ext cx="4792674" cy="3781268"/>
          </a:xfrm>
          <a:custGeom>
            <a:avLst/>
            <a:gdLst>
              <a:gd name="connsiteX0" fmla="*/ 2554615 w 4792674"/>
              <a:gd name="connsiteY0" fmla="*/ 0 h 3781268"/>
              <a:gd name="connsiteX1" fmla="*/ 4672942 w 4792674"/>
              <a:gd name="connsiteY1" fmla="*/ 1126306 h 3781268"/>
              <a:gd name="connsiteX2" fmla="*/ 4792674 w 4792674"/>
              <a:gd name="connsiteY2" fmla="*/ 1323391 h 3781268"/>
              <a:gd name="connsiteX3" fmla="*/ 4792674 w 4792674"/>
              <a:gd name="connsiteY3" fmla="*/ 3781268 h 3781268"/>
              <a:gd name="connsiteX4" fmla="*/ 313779 w 4792674"/>
              <a:gd name="connsiteY4" fmla="*/ 3781268 h 3781268"/>
              <a:gd name="connsiteX5" fmla="*/ 308328 w 4792674"/>
              <a:gd name="connsiteY5" fmla="*/ 3772297 h 3781268"/>
              <a:gd name="connsiteX6" fmla="*/ 0 w 4792674"/>
              <a:gd name="connsiteY6" fmla="*/ 2554615 h 3781268"/>
              <a:gd name="connsiteX7" fmla="*/ 2554615 w 4792674"/>
              <a:gd name="connsiteY7" fmla="*/ 0 h 3781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2674" h="3781268">
                <a:moveTo>
                  <a:pt x="2554615" y="0"/>
                </a:moveTo>
                <a:cubicBezTo>
                  <a:pt x="3436412" y="0"/>
                  <a:pt x="4213859" y="446774"/>
                  <a:pt x="4672942" y="1126306"/>
                </a:cubicBezTo>
                <a:lnTo>
                  <a:pt x="4792674" y="1323391"/>
                </a:lnTo>
                <a:lnTo>
                  <a:pt x="4792674" y="3781268"/>
                </a:lnTo>
                <a:lnTo>
                  <a:pt x="313779" y="3781268"/>
                </a:lnTo>
                <a:lnTo>
                  <a:pt x="308328" y="3772297"/>
                </a:lnTo>
                <a:cubicBezTo>
                  <a:pt x="111694" y="3410325"/>
                  <a:pt x="0" y="2995514"/>
                  <a:pt x="0" y="2554615"/>
                </a:cubicBezTo>
                <a:cubicBezTo>
                  <a:pt x="0" y="1143740"/>
                  <a:pt x="1143740" y="0"/>
                  <a:pt x="2554615" y="0"/>
                </a:cubicBezTo>
                <a:close/>
              </a:path>
            </a:pathLst>
          </a:custGeom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550038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46312C-61E5-4FF6-9890-289364EDA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Basics</a:t>
            </a:r>
            <a:endParaRPr lang="ru-RU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835E6342-7DC9-4F55-A64B-7575841A255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09891" y="801866"/>
                <a:ext cx="5893422" cy="5230634"/>
              </a:xfrm>
            </p:spPr>
            <p:txBody>
              <a:bodyPr anchor="ctr">
                <a:no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t-EE" sz="2400" dirty="0">
                    <a:solidFill>
                      <a:srgbClr val="000000"/>
                    </a:solidFill>
                  </a:rPr>
                  <a:t>Mean: 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t-E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t-EE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t-EE" sz="2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box>
                        <m:boxPr>
                          <m:ctrlPr>
                            <a:rPr lang="et-EE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t-EE" sz="2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t-EE" sz="2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t-EE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box>
                      <m:nary>
                        <m:naryPr>
                          <m:chr m:val="∑"/>
                          <m:ctrlPr>
                            <a:rPr lang="et-EE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t-EE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t-EE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t-EE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t-EE" sz="2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t-EE" sz="2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t-EE" sz="2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t-EE" sz="2400" dirty="0">
                  <a:solidFill>
                    <a:srgbClr val="000000"/>
                  </a:solidFill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t-EE" sz="2400" dirty="0">
                    <a:solidFill>
                      <a:srgbClr val="000000"/>
                    </a:solidFill>
                  </a:rPr>
                  <a:t>Sample dispersion/variation: 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t-E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t-E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t-EE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t-EE" sz="2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t-EE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t-EE" sz="2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t-EE" sz="2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t-EE" sz="2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t-EE" sz="2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t-EE" sz="24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t-EE" sz="24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t-EE" sz="24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t-EE" sz="24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t-EE" sz="24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t-EE" sz="24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et-EE" sz="24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t-EE" sz="24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  <m:sup>
                                  <m:r>
                                    <a:rPr lang="et-EE" sz="24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r>
                            <a:rPr lang="et-EE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t-EE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r>
                        <a:rPr lang="et-EE" sz="2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t-EE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et-EE" sz="2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t-EE" sz="2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t-EE" sz="2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acc>
                      <m:r>
                        <a:rPr lang="et-EE" sz="2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t-EE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t-EE" sz="2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t-EE" sz="2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p>
                          <m:r>
                            <a:rPr lang="et-EE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t-EE" sz="2400" dirty="0">
                  <a:solidFill>
                    <a:srgbClr val="000000"/>
                  </a:solidFill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t-EE" sz="2400" dirty="0">
                    <a:solidFill>
                      <a:srgbClr val="000000"/>
                    </a:solidFill>
                  </a:rPr>
                  <a:t>Standard deviation: 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t-E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t-EE" sz="2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t-EE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t-EE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𝐷𝑖𝑠𝑝𝑒𝑟𝑠𝑖𝑜𝑛</m:t>
                          </m:r>
                        </m:e>
                      </m:rad>
                    </m:oMath>
                  </m:oMathPara>
                </a14:m>
                <a:endParaRPr lang="et-EE" sz="2400" dirty="0">
                  <a:solidFill>
                    <a:srgbClr val="000000"/>
                  </a:solidFill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t-EE" sz="2400" dirty="0">
                    <a:solidFill>
                      <a:srgbClr val="000000"/>
                    </a:solidFill>
                  </a:rPr>
                  <a:t>Standard error = standard deviation of the mean: </a:t>
                </a:r>
                <a:endParaRPr lang="et-EE" sz="2400" b="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t-EE" sz="2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𝑆𝐸</m:t>
                      </m:r>
                      <m:r>
                        <a:rPr lang="et-EE" sz="2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t-EE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t-EE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t-EE" sz="2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t-EE" sz="2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ru-RU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835E6342-7DC9-4F55-A64B-7575841A25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09891" y="801866"/>
                <a:ext cx="5893422" cy="5230634"/>
              </a:xfrm>
              <a:blipFill>
                <a:blip r:embed="rId3"/>
                <a:stretch>
                  <a:fillRect l="-1344" t="-8508" b="-74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53179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44FC65-73C3-46F5-93BF-E8E5CBFD4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606143" cy="1325563"/>
          </a:xfrm>
        </p:spPr>
        <p:txBody>
          <a:bodyPr/>
          <a:lstStyle/>
          <a:p>
            <a:r>
              <a:rPr lang="en-US" dirty="0"/>
              <a:t>Time series and functional data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3614BF-3925-43F8-8AF8-CF5F789808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61" y="1690688"/>
            <a:ext cx="5131617" cy="4574629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Measured characteristics (like brightness, </a:t>
            </a:r>
            <a:r>
              <a:rPr lang="en-US" sz="2000" dirty="0" err="1"/>
              <a:t>colour</a:t>
            </a:r>
            <a:r>
              <a:rPr lang="en-US" sz="2000" dirty="0"/>
              <a:t>) often depend on </a:t>
            </a:r>
            <a:r>
              <a:rPr lang="en-US" sz="2000" b="1" dirty="0"/>
              <a:t>time</a:t>
            </a:r>
            <a:r>
              <a:rPr lang="en-US" sz="2000" dirty="0"/>
              <a:t>. By measuring these properties at different times, we get </a:t>
            </a:r>
            <a:r>
              <a:rPr lang="en-US" sz="2000" b="1" dirty="0"/>
              <a:t>time series</a:t>
            </a:r>
            <a:r>
              <a:rPr lang="en-US" sz="2000" dirty="0"/>
              <a:t> and </a:t>
            </a:r>
            <a:r>
              <a:rPr lang="en-US" sz="2000" b="1" dirty="0"/>
              <a:t>light curves</a:t>
            </a:r>
            <a:r>
              <a:rPr lang="en-US" sz="2000" dirty="0"/>
              <a:t>.</a:t>
            </a:r>
          </a:p>
          <a:p>
            <a:r>
              <a:rPr lang="en-US" sz="2000" dirty="0"/>
              <a:t>Some changes in parameters are </a:t>
            </a:r>
            <a:r>
              <a:rPr lang="en-US" sz="2000" b="1" dirty="0"/>
              <a:t>periodic</a:t>
            </a:r>
            <a:r>
              <a:rPr lang="en-US" sz="2000" dirty="0"/>
              <a:t>, e.g. pulsations of brightness in </a:t>
            </a:r>
            <a:r>
              <a:rPr lang="en-US" sz="2000" b="1" dirty="0"/>
              <a:t>variables</a:t>
            </a:r>
            <a:r>
              <a:rPr lang="en-US" sz="2000" dirty="0"/>
              <a:t>, overlaps of </a:t>
            </a:r>
            <a:r>
              <a:rPr lang="en-US" sz="2000" b="1" dirty="0"/>
              <a:t>binaries, </a:t>
            </a:r>
            <a:r>
              <a:rPr lang="en-US" sz="2000" dirty="0"/>
              <a:t>overlaps and star oscillations in </a:t>
            </a:r>
            <a:r>
              <a:rPr lang="en-US" sz="2000" b="1" dirty="0"/>
              <a:t>exoplanet systems</a:t>
            </a:r>
            <a:r>
              <a:rPr lang="en-US" sz="2000" dirty="0"/>
              <a:t>, pulses of </a:t>
            </a:r>
            <a:r>
              <a:rPr lang="en-US" sz="2000" b="1" dirty="0"/>
              <a:t>pulsars</a:t>
            </a:r>
            <a:r>
              <a:rPr lang="en-US" sz="2000" dirty="0"/>
              <a:t>. The period can give us a lot of information about the object or the system, so period measurements are very important.</a:t>
            </a:r>
          </a:p>
          <a:p>
            <a:r>
              <a:rPr lang="et-EE" sz="2000" dirty="0"/>
              <a:t>O</a:t>
            </a:r>
            <a:r>
              <a:rPr lang="en-US" sz="2000" dirty="0" err="1"/>
              <a:t>ther</a:t>
            </a:r>
            <a:r>
              <a:rPr lang="en-US" sz="2000" dirty="0"/>
              <a:t> examples of time series include </a:t>
            </a:r>
            <a:r>
              <a:rPr lang="en-US" sz="2000" b="1" dirty="0"/>
              <a:t>proper motion</a:t>
            </a:r>
            <a:r>
              <a:rPr lang="et-EE" sz="2000" b="1" dirty="0"/>
              <a:t> </a:t>
            </a:r>
            <a:r>
              <a:rPr lang="et-EE" sz="2000" dirty="0"/>
              <a:t>and</a:t>
            </a:r>
            <a:r>
              <a:rPr lang="en-US" sz="2000" dirty="0"/>
              <a:t> tangential motions of gravitationally </a:t>
            </a:r>
            <a:r>
              <a:rPr lang="en-US" sz="2000" b="1" dirty="0"/>
              <a:t>bound systems</a:t>
            </a:r>
            <a:r>
              <a:rPr lang="en-US" sz="2000" dirty="0"/>
              <a:t> (e.g. binaries)</a:t>
            </a:r>
            <a:r>
              <a:rPr lang="et-EE" sz="2000" dirty="0"/>
              <a:t>. Light curves of </a:t>
            </a:r>
            <a:r>
              <a:rPr lang="et-EE" sz="2000" b="1" dirty="0"/>
              <a:t>supernovae</a:t>
            </a:r>
            <a:r>
              <a:rPr lang="et-EE" sz="2000" dirty="0"/>
              <a:t> are used their classification as well as distance measurement for </a:t>
            </a:r>
            <a:r>
              <a:rPr lang="et-EE" sz="2000" b="1" dirty="0"/>
              <a:t>Ia supernovae</a:t>
            </a:r>
            <a:r>
              <a:rPr lang="et-EE" sz="2000" dirty="0"/>
              <a:t>. </a:t>
            </a:r>
            <a:r>
              <a:rPr lang="et-EE" sz="2000" b="1" dirty="0"/>
              <a:t>Radial velocity curves</a:t>
            </a:r>
            <a:r>
              <a:rPr lang="et-EE" sz="2000" dirty="0"/>
              <a:t> can be plotted using the Doppler effect.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AB029F5-E4F9-4DF0-BDE3-14FCC724D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546" y="723840"/>
            <a:ext cx="2757715" cy="204451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FD3F8EC-B62D-4AE9-8946-26AC04C7A8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105" y="365125"/>
            <a:ext cx="3945634" cy="27619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66391DB-76EE-4295-BFF6-AA724E31B7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178" y="3611030"/>
            <a:ext cx="5605739" cy="257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97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7B8FA53-B3C9-47E4-BC25-FA720EEB7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5368" y="2043663"/>
            <a:ext cx="6105194" cy="203105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Error propagation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5D7C18D-7CEF-4206-8871-A03F1C5DF4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5368" y="4074718"/>
            <a:ext cx="6105194" cy="682079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sz="2400" kern="12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419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Объект 4">
                <a:extLst>
                  <a:ext uri="{FF2B5EF4-FFF2-40B4-BE49-F238E27FC236}">
                    <a16:creationId xmlns:a16="http://schemas.microsoft.com/office/drawing/2014/main" id="{FC39C92C-29F8-4F9C-BFE6-E79DDBBD860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9114" y="400153"/>
                <a:ext cx="10571922" cy="605769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Allows combining </a:t>
                </a:r>
                <a:r>
                  <a:rPr lang="et-EE" b="1" dirty="0"/>
                  <a:t>standard deviations</a:t>
                </a:r>
                <a:r>
                  <a:rPr lang="en-US" dirty="0"/>
                  <a:t> of different </a:t>
                </a:r>
                <a:r>
                  <a:rPr lang="en-US" b="1" dirty="0"/>
                  <a:t>contributions</a:t>
                </a:r>
                <a:r>
                  <a:rPr lang="en-US" dirty="0"/>
                  <a:t> to get the </a:t>
                </a:r>
                <a:r>
                  <a:rPr lang="et-EE" dirty="0"/>
                  <a:t>standard deviation</a:t>
                </a:r>
                <a:r>
                  <a:rPr lang="en-US" dirty="0"/>
                  <a:t> of the </a:t>
                </a:r>
                <a:r>
                  <a:rPr lang="en-US" b="1" dirty="0"/>
                  <a:t>final</a:t>
                </a:r>
                <a:r>
                  <a:rPr lang="en-US" dirty="0"/>
                  <a:t> </a:t>
                </a:r>
                <a:r>
                  <a:rPr lang="en-GB" dirty="0"/>
                  <a:t>q</a:t>
                </a:r>
                <a:r>
                  <a:rPr lang="et-EE" dirty="0"/>
                  <a:t>uantity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Formula of the final uncertainty depends on </a:t>
                </a:r>
                <a:r>
                  <a:rPr lang="et-EE" dirty="0"/>
                  <a:t>how does the </a:t>
                </a:r>
                <a:r>
                  <a:rPr lang="en-GB" dirty="0"/>
                  <a:t>final q</a:t>
                </a:r>
                <a:r>
                  <a:rPr lang="et-EE" dirty="0"/>
                  <a:t>uantity</a:t>
                </a:r>
                <a:r>
                  <a:rPr lang="en-GB" dirty="0"/>
                  <a:t> </a:t>
                </a:r>
                <a:r>
                  <a:rPr lang="et-EE" b="1" dirty="0"/>
                  <a:t>depend</a:t>
                </a:r>
                <a:r>
                  <a:rPr lang="et-EE" dirty="0"/>
                  <a:t> on</a:t>
                </a:r>
                <a:r>
                  <a:rPr lang="en-GB" dirty="0"/>
                  <a:t> the contributors.</a:t>
                </a:r>
              </a:p>
              <a:p>
                <a:r>
                  <a:rPr lang="et-EE" dirty="0"/>
                  <a:t>Uncertainty propagation for two m</a:t>
                </a:r>
                <a:r>
                  <a:rPr lang="en-GB" dirty="0" err="1"/>
                  <a:t>ost</a:t>
                </a:r>
                <a:r>
                  <a:rPr lang="en-GB" dirty="0"/>
                  <a:t> common </a:t>
                </a:r>
                <a:r>
                  <a:rPr lang="et-EE" dirty="0"/>
                  <a:t>types of </a:t>
                </a:r>
                <a:r>
                  <a:rPr lang="en-GB" dirty="0"/>
                  <a:t>equations</a:t>
                </a:r>
                <a:r>
                  <a:rPr lang="et-EE" dirty="0"/>
                  <a:t>: </a:t>
                </a:r>
                <a:endParaRPr lang="et-EE" b="0" i="1" dirty="0">
                  <a:latin typeface="Cambria Math" panose="02040503050406030204" pitchFamily="18" charset="0"/>
                </a:endParaRPr>
              </a:p>
              <a:p>
                <a:r>
                  <a:rPr lang="et-EE" b="0" dirty="0"/>
                  <a:t>For </a:t>
                </a:r>
                <a14:m>
                  <m:oMath xmlns:m="http://schemas.openxmlformats.org/officeDocument/2006/math">
                    <m:r>
                      <a:rPr lang="et-EE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t-EE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t-EE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t-E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t-EE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t-E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t-EE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t-E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t-EE" b="0" i="0" smtClean="0">
                        <a:latin typeface="Cambria Math" panose="02040503050406030204" pitchFamily="18" charset="0"/>
                      </a:rPr>
                      <m:t>+…</m:t>
                    </m:r>
                  </m:oMath>
                </a14:m>
                <a:r>
                  <a:rPr lang="et-EE" dirty="0"/>
                  <a:t> the uncertainty</a:t>
                </a:r>
                <a14:m>
                  <m:oMath xmlns:m="http://schemas.openxmlformats.org/officeDocument/2006/math">
                    <m:r>
                      <a:rPr lang="et-EE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t-E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t-E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t-EE" dirty="0"/>
                  <a:t> will be: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t-EE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t-E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et-E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t-E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t-E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t-E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t-E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t-E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t-EE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t-E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t-E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+∆</m:t>
                          </m:r>
                          <m:sSup>
                            <m:sSupPr>
                              <m:ctrlPr>
                                <a:rPr lang="et-E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t-E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t-E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t-EE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t-E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t-E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t-E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t-E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t-E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t-E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t-EE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t-E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t-E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+…</m:t>
                          </m:r>
                        </m:e>
                      </m:rad>
                    </m:oMath>
                  </m:oMathPara>
                </a14:m>
                <a:endParaRPr lang="et-EE" dirty="0"/>
              </a:p>
              <a:p>
                <a:r>
                  <a:rPr lang="et-EE" b="0" dirty="0"/>
                  <a:t>For</a:t>
                </a:r>
                <a14:m>
                  <m:oMath xmlns:m="http://schemas.openxmlformats.org/officeDocument/2006/math">
                    <m:r>
                      <a:rPr lang="et-EE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t-EE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t-EE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t-E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t-E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t-E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t-EE" b="0" i="1" smtClean="0">
                        <a:latin typeface="Cambria Math" panose="02040503050406030204" pitchFamily="18" charset="0"/>
                      </a:rPr>
                      <m:t>…</m:t>
                    </m:r>
                  </m:oMath>
                </a14:m>
                <a:r>
                  <a:rPr lang="et-EE" dirty="0"/>
                  <a:t> 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t-E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et-E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t-E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ad>
                        <m:radPr>
                          <m:degHide m:val="on"/>
                          <m:ctrlPr>
                            <a:rPr lang="et-E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t-E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t-E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t-EE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t-EE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t-EE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∆</m:t>
                                          </m:r>
                                          <m:r>
                                            <a:rPr lang="et-EE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t-EE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t-EE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t-EE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t-EE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t-E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t-E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t-E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t-E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t-EE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t-EE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∆</m:t>
                                      </m:r>
                                      <m:sSub>
                                        <m:sSubPr>
                                          <m:ctrlPr>
                                            <a:rPr lang="et-EE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t-EE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t-EE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t-EE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t-EE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t-EE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t-E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t-E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t-E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t-E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t-EE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t-EE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∆</m:t>
                                      </m:r>
                                      <m:sSub>
                                        <m:sSubPr>
                                          <m:ctrlPr>
                                            <a:rPr lang="et-EE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t-EE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t-EE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t-EE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t-EE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t-EE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t-E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t-E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+…</m:t>
                          </m:r>
                        </m:e>
                      </m:rad>
                    </m:oMath>
                  </m:oMathPara>
                </a14:m>
                <a:endParaRPr lang="et-EE" dirty="0"/>
              </a:p>
              <a:p>
                <a:r>
                  <a:rPr lang="et-EE" dirty="0"/>
                  <a:t>By </a:t>
                </a:r>
                <a:r>
                  <a:rPr lang="et-EE" b="1" dirty="0"/>
                  <a:t>combining</a:t>
                </a:r>
                <a:r>
                  <a:rPr lang="et-EE" dirty="0"/>
                  <a:t> these e</a:t>
                </a:r>
                <a:r>
                  <a:rPr lang="en-GB" dirty="0"/>
                  <a:t>q</a:t>
                </a:r>
                <a:r>
                  <a:rPr lang="et-EE" dirty="0"/>
                  <a:t>uations, we can retrieve combined uncertainties for more complex e</a:t>
                </a:r>
                <a:r>
                  <a:rPr lang="en-GB" dirty="0"/>
                  <a:t>q</a:t>
                </a:r>
                <a:r>
                  <a:rPr lang="et-EE" dirty="0"/>
                  <a:t>uations</a:t>
                </a:r>
                <a:endParaRPr lang="ru-RU" dirty="0"/>
              </a:p>
            </p:txBody>
          </p:sp>
        </mc:Choice>
        <mc:Fallback>
          <p:sp>
            <p:nvSpPr>
              <p:cNvPr id="5" name="Объект 4">
                <a:extLst>
                  <a:ext uri="{FF2B5EF4-FFF2-40B4-BE49-F238E27FC236}">
                    <a16:creationId xmlns:a16="http://schemas.microsoft.com/office/drawing/2014/main" id="{FC39C92C-29F8-4F9C-BFE6-E79DDBBD86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9114" y="400153"/>
                <a:ext cx="10571922" cy="6057693"/>
              </a:xfrm>
              <a:blipFill>
                <a:blip r:embed="rId2"/>
                <a:stretch>
                  <a:fillRect l="-1038" t="-2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7222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B00628C9-350F-406B-BCEC-21D67FA686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0574" y="801866"/>
                <a:ext cx="5306084" cy="5230634"/>
              </a:xfrm>
            </p:spPr>
            <p:txBody>
              <a:bodyPr anchor="ctr">
                <a:normAutofit/>
              </a:bodyPr>
              <a:lstStyle/>
              <a:p>
                <a:r>
                  <a:rPr lang="en-US" sz="2400" dirty="0">
                    <a:solidFill>
                      <a:srgbClr val="000000"/>
                    </a:solidFill>
                  </a:rPr>
                  <a:t>What about </a:t>
                </a:r>
                <a14:m>
                  <m:oMath xmlns:m="http://schemas.openxmlformats.org/officeDocument/2006/math">
                    <m:r>
                      <a:rPr lang="en-US" sz="24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t-EE" sz="24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t-EE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t-EE" sz="24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t-EE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func>
                  </m:oMath>
                </a14:m>
                <a:r>
                  <a:rPr lang="et-EE" sz="2400" dirty="0">
                    <a:solidFill>
                      <a:srgbClr val="000000"/>
                    </a:solidFill>
                  </a:rPr>
                  <a:t>? </a:t>
                </a:r>
                <a14:m>
                  <m:oMath xmlns:m="http://schemas.openxmlformats.org/officeDocument/2006/math">
                    <m:r>
                      <a:rPr lang="et-EE" sz="24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t-EE" sz="24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t-EE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t-EE" sz="24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t-EE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func>
                  </m:oMath>
                </a14:m>
                <a:r>
                  <a:rPr lang="et-EE" sz="2400" dirty="0">
                    <a:solidFill>
                      <a:srgbClr val="000000"/>
                    </a:solidFill>
                  </a:rPr>
                  <a:t>?</a:t>
                </a:r>
              </a:p>
              <a:p>
                <a:pPr marL="0" indent="0">
                  <a:buNone/>
                </a:pPr>
                <a:r>
                  <a:rPr lang="et-EE" sz="2400" dirty="0">
                    <a:solidFill>
                      <a:srgbClr val="000000"/>
                    </a:solidFill>
                  </a:rPr>
                  <a:t>There is a </a:t>
                </a:r>
                <a:r>
                  <a:rPr lang="et-EE" sz="2400" b="1" dirty="0">
                    <a:solidFill>
                      <a:srgbClr val="000000"/>
                    </a:solidFill>
                  </a:rPr>
                  <a:t>general formula</a:t>
                </a:r>
                <a:r>
                  <a:rPr lang="et-EE" sz="2400" dirty="0">
                    <a:solidFill>
                      <a:srgbClr val="000000"/>
                    </a:solidFill>
                  </a:rPr>
                  <a:t> for </a:t>
                </a:r>
                <a14:m>
                  <m:oMath xmlns:m="http://schemas.openxmlformats.org/officeDocument/2006/math">
                    <m:r>
                      <a:rPr lang="et-EE" sz="24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t-EE" sz="24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t-EE" sz="2400" dirty="0">
                    <a:solidFill>
                      <a:srgbClr val="000000"/>
                    </a:solidFill>
                  </a:rPr>
                  <a:t>that depends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t-EE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t-EE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t-EE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t-EE" sz="24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t-EE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t-EE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t-EE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t-EE" sz="2400" dirty="0">
                    <a:solidFill>
                      <a:srgbClr val="000000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t-EE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t-EE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t-EE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t-EE" sz="24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 …</m:t>
                    </m:r>
                  </m:oMath>
                </a14:m>
                <a:r>
                  <a:rPr lang="et-EE" sz="2400" dirty="0">
                    <a:solidFill>
                      <a:srgbClr val="000000"/>
                    </a:solidFill>
                  </a:rPr>
                  <a:t>:</a:t>
                </a:r>
                <a:endParaRPr lang="en-US" sz="24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endParaRPr lang="et-EE" sz="24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t-EE" sz="2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et-EE" sz="24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t-EE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nary>
                            <m:naryPr>
                              <m:chr m:val="∑"/>
                              <m:ctrlPr>
                                <a:rPr lang="et-EE" sz="2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t-EE" sz="2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t-EE" sz="2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t-EE" sz="2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t-EE" sz="24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t-EE" sz="2400" b="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t-EE" sz="24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t-EE" sz="24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𝜕</m:t>
                                          </m:r>
                                          <m:r>
                                            <a:rPr lang="et-EE" sz="2400" b="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t-EE" sz="2400" b="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t-EE" sz="2400" b="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𝜕</m:t>
                                              </m:r>
                                              <m:r>
                                                <a:rPr lang="et-EE" sz="2400" b="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t-EE" sz="2400" b="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t-EE" sz="24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t-EE" sz="2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sSubSup>
                                <m:sSubSupPr>
                                  <m:ctrlPr>
                                    <a:rPr lang="et-EE" sz="24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t-EE" sz="24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t-EE" sz="24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t-EE" sz="24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nary>
                        </m:e>
                      </m:rad>
                    </m:oMath>
                  </m:oMathPara>
                </a14:m>
                <a:endParaRPr lang="et-EE" sz="24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endParaRPr lang="en-US" sz="24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r>
                  <a:rPr lang="et-EE" sz="2400" dirty="0">
                    <a:solidFill>
                      <a:srgbClr val="000000"/>
                    </a:solidFill>
                  </a:rPr>
                  <a:t>*Should not be re</a:t>
                </a:r>
                <a:r>
                  <a:rPr lang="en-GB" sz="2400" dirty="0">
                    <a:solidFill>
                      <a:srgbClr val="000000"/>
                    </a:solidFill>
                  </a:rPr>
                  <a:t>q</a:t>
                </a:r>
                <a:r>
                  <a:rPr lang="et-EE" sz="2400" dirty="0">
                    <a:solidFill>
                      <a:srgbClr val="000000"/>
                    </a:solidFill>
                  </a:rPr>
                  <a:t>uired on the olympiads.</a:t>
                </a:r>
              </a:p>
              <a:p>
                <a:pPr marL="0" indent="0">
                  <a:buNone/>
                </a:pPr>
                <a:endParaRPr lang="et-EE" sz="24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endParaRPr lang="et-EE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B00628C9-350F-406B-BCEC-21D67FA686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0574" y="801866"/>
                <a:ext cx="5306084" cy="5230634"/>
              </a:xfrm>
              <a:blipFill>
                <a:blip r:embed="rId3"/>
                <a:stretch>
                  <a:fillRect l="-1722" t="-3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FB87B5F1-BCF9-4196-B5FD-5F51BA63C5B5}"/>
              </a:ext>
            </a:extLst>
          </p:cNvPr>
          <p:cNvSpPr txBox="1"/>
          <p:nvPr/>
        </p:nvSpPr>
        <p:spPr>
          <a:xfrm>
            <a:off x="449943" y="3044279"/>
            <a:ext cx="3846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sz="4400" dirty="0">
                <a:solidFill>
                  <a:schemeClr val="bg1"/>
                </a:solidFill>
              </a:rPr>
              <a:t>Other functions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437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2CCCFE4-F3C4-4357-9AEC-0FBC146C4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5368" y="2043663"/>
            <a:ext cx="6105194" cy="203105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Graphical techniues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6B62442-0C08-407F-BBF5-1DBA337A6E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5368" y="4074718"/>
            <a:ext cx="6105194" cy="682079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sz="2400" kern="12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849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8C5BDA2-48C6-44C9-8CBE-36A7F8596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draw graphs?</a:t>
            </a: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5D5FA9D-1BC9-48B4-AEE0-AC3659858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8633"/>
            <a:ext cx="10515600" cy="4351338"/>
          </a:xfrm>
        </p:spPr>
        <p:txBody>
          <a:bodyPr/>
          <a:lstStyle/>
          <a:p>
            <a:r>
              <a:rPr lang="en-US" dirty="0"/>
              <a:t>Simply drawing the graph properly gives </a:t>
            </a:r>
            <a:r>
              <a:rPr lang="en-GB" dirty="0"/>
              <a:t>quite a lot of points.</a:t>
            </a:r>
          </a:p>
          <a:p>
            <a:r>
              <a:rPr lang="en-GB" dirty="0"/>
              <a:t>Try plotting the following </a:t>
            </a:r>
            <a:r>
              <a:rPr lang="et-EE" dirty="0"/>
              <a:t>linear </a:t>
            </a:r>
            <a:r>
              <a:rPr lang="en-GB" dirty="0"/>
              <a:t>data set</a:t>
            </a:r>
            <a:r>
              <a:rPr lang="et-EE" dirty="0"/>
              <a:t> of distances to imaginary galaxies versus their outward radial velocities:</a:t>
            </a:r>
            <a:endParaRPr lang="en-GB" dirty="0"/>
          </a:p>
          <a:p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Таблица 5">
                <a:extLst>
                  <a:ext uri="{FF2B5EF4-FFF2-40B4-BE49-F238E27FC236}">
                    <a16:creationId xmlns:a16="http://schemas.microsoft.com/office/drawing/2014/main" id="{F7A546A9-66B5-4225-8977-A90BBBB8812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40806709"/>
                  </p:ext>
                </p:extLst>
              </p:nvPr>
            </p:nvGraphicFramePr>
            <p:xfrm>
              <a:off x="3018182" y="3429000"/>
              <a:ext cx="6155635" cy="22254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81976">
                      <a:extLst>
                        <a:ext uri="{9D8B030D-6E8A-4147-A177-3AD203B41FA5}">
                          <a16:colId xmlns:a16="http://schemas.microsoft.com/office/drawing/2014/main" val="244483587"/>
                        </a:ext>
                      </a:extLst>
                    </a:gridCol>
                    <a:gridCol w="3173659">
                      <a:extLst>
                        <a:ext uri="{9D8B030D-6E8A-4147-A177-3AD203B41FA5}">
                          <a16:colId xmlns:a16="http://schemas.microsoft.com/office/drawing/2014/main" val="886038711"/>
                        </a:ext>
                      </a:extLst>
                    </a:gridCol>
                  </a:tblGrid>
                  <a:tr h="3712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b="0" dirty="0"/>
                            <a:t>Distance to a galaxy, </a:t>
                          </a:r>
                          <a14:m>
                            <m:oMath xmlns:m="http://schemas.openxmlformats.org/officeDocument/2006/math">
                              <m:r>
                                <a:rPr lang="et-EE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t-EE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t-EE" b="0" dirty="0"/>
                            <a:t>/</a:t>
                          </a:r>
                          <a14:m>
                            <m:oMath xmlns:m="http://schemas.openxmlformats.org/officeDocument/2006/math">
                              <m:r>
                                <a:rPr lang="et-EE" b="0" i="0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t-EE" b="0" i="1" dirty="0" smtClean="0">
                                  <a:latin typeface="Cambria Math" panose="02040503050406030204" pitchFamily="18" charset="0"/>
                                </a:rPr>
                                <m:t>𝑀𝑝𝑐</m:t>
                              </m:r>
                            </m:oMath>
                          </a14:m>
                          <a:endParaRPr lang="ru-RU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t-EE" b="0" dirty="0"/>
                            <a:t>Radial velocity, </a:t>
                          </a:r>
                          <a14:m>
                            <m:oMath xmlns:m="http://schemas.openxmlformats.org/officeDocument/2006/math">
                              <m:r>
                                <a:rPr lang="et-EE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t-EE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t-EE" b="0" dirty="0"/>
                            <a:t>/ </a:t>
                          </a:r>
                          <a14:m>
                            <m:oMath xmlns:m="http://schemas.openxmlformats.org/officeDocument/2006/math">
                              <m:r>
                                <a:rPr lang="et-EE" b="0" i="1" smtClean="0">
                                  <a:latin typeface="Cambria Math" panose="02040503050406030204" pitchFamily="18" charset="0"/>
                                </a:rPr>
                                <m:t>𝑘𝑚</m:t>
                              </m:r>
                              <m:r>
                                <a:rPr lang="et-EE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t-E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t-EE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t-EE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ru-RU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41711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dirty="0"/>
                            <a:t>1,23 ± 0,06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dirty="0"/>
                            <a:t>80,0</a:t>
                          </a:r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15474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dirty="0"/>
                            <a:t>2,62 ± 0,13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dirty="0"/>
                            <a:t>186</a:t>
                          </a:r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87750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dirty="0"/>
                            <a:t>0,67 ± 0,02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dirty="0"/>
                            <a:t>46</a:t>
                          </a:r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11396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dirty="0"/>
                            <a:t>1,56 ± 0,09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dirty="0"/>
                            <a:t>105</a:t>
                          </a:r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63283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dirty="0"/>
                            <a:t>2,03 ± 0,10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dirty="0"/>
                            <a:t>140</a:t>
                          </a:r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9839702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Таблица 5">
                <a:extLst>
                  <a:ext uri="{FF2B5EF4-FFF2-40B4-BE49-F238E27FC236}">
                    <a16:creationId xmlns:a16="http://schemas.microsoft.com/office/drawing/2014/main" id="{F7A546A9-66B5-4225-8977-A90BBBB8812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40806709"/>
                  </p:ext>
                </p:extLst>
              </p:nvPr>
            </p:nvGraphicFramePr>
            <p:xfrm>
              <a:off x="3018182" y="3429000"/>
              <a:ext cx="6155635" cy="22254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81976">
                      <a:extLst>
                        <a:ext uri="{9D8B030D-6E8A-4147-A177-3AD203B41FA5}">
                          <a16:colId xmlns:a16="http://schemas.microsoft.com/office/drawing/2014/main" val="244483587"/>
                        </a:ext>
                      </a:extLst>
                    </a:gridCol>
                    <a:gridCol w="3173659">
                      <a:extLst>
                        <a:ext uri="{9D8B030D-6E8A-4147-A177-3AD203B41FA5}">
                          <a16:colId xmlns:a16="http://schemas.microsoft.com/office/drawing/2014/main" val="886038711"/>
                        </a:ext>
                      </a:extLst>
                    </a:gridCol>
                  </a:tblGrid>
                  <a:tr h="3712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204" t="-8197" r="-107566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94050" t="-8197" r="-960" b="-5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141711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dirty="0"/>
                            <a:t>1,23 ± 0,06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dirty="0"/>
                            <a:t>80,0</a:t>
                          </a:r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15474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dirty="0"/>
                            <a:t>2,62 ± 0,13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dirty="0"/>
                            <a:t>186</a:t>
                          </a:r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87750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dirty="0"/>
                            <a:t>0,67 ± 0,02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dirty="0"/>
                            <a:t>46</a:t>
                          </a:r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11396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dirty="0"/>
                            <a:t>1,56 ± 0,09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dirty="0"/>
                            <a:t>105</a:t>
                          </a:r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63283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dirty="0"/>
                            <a:t>2,03 ± 0,10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dirty="0"/>
                            <a:t>140</a:t>
                          </a:r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9839702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348830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7845966-6EFC-468A-9CC7-BAB4B95854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54372" y="0"/>
            <a:ext cx="9483256" cy="6858000"/>
          </a:xfrm>
          <a:prstGeom prst="rect">
            <a:avLst/>
          </a:prstGeom>
          <a:solidFill>
            <a:srgbClr val="5099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5554383-98AF-4A47-BB65-705FAAA4B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DAD1991-FFD1-4E94-ABAB-7560D33008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44484" y="0"/>
            <a:ext cx="7837716" cy="6858000"/>
          </a:xfrm>
          <a:custGeom>
            <a:avLst/>
            <a:gdLst>
              <a:gd name="connsiteX0" fmla="*/ 2232159 w 7837716"/>
              <a:gd name="connsiteY0" fmla="*/ 0 h 6858000"/>
              <a:gd name="connsiteX1" fmla="*/ 5605557 w 7837716"/>
              <a:gd name="connsiteY1" fmla="*/ 0 h 6858000"/>
              <a:gd name="connsiteX2" fmla="*/ 5617845 w 7837716"/>
              <a:gd name="connsiteY2" fmla="*/ 5384 h 6858000"/>
              <a:gd name="connsiteX3" fmla="*/ 7837716 w 7837716"/>
              <a:gd name="connsiteY3" fmla="*/ 3429000 h 6858000"/>
              <a:gd name="connsiteX4" fmla="*/ 5617845 w 7837716"/>
              <a:gd name="connsiteY4" fmla="*/ 6852616 h 6858000"/>
              <a:gd name="connsiteX5" fmla="*/ 5605557 w 7837716"/>
              <a:gd name="connsiteY5" fmla="*/ 6858000 h 6858000"/>
              <a:gd name="connsiteX6" fmla="*/ 2232159 w 7837716"/>
              <a:gd name="connsiteY6" fmla="*/ 6858000 h 6858000"/>
              <a:gd name="connsiteX7" fmla="*/ 2219871 w 7837716"/>
              <a:gd name="connsiteY7" fmla="*/ 6852616 h 6858000"/>
              <a:gd name="connsiteX8" fmla="*/ 0 w 7837716"/>
              <a:gd name="connsiteY8" fmla="*/ 3429000 h 6858000"/>
              <a:gd name="connsiteX9" fmla="*/ 2219871 w 7837716"/>
              <a:gd name="connsiteY9" fmla="*/ 538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37716" h="6858000">
                <a:moveTo>
                  <a:pt x="2232159" y="0"/>
                </a:moveTo>
                <a:lnTo>
                  <a:pt x="5605557" y="0"/>
                </a:lnTo>
                <a:lnTo>
                  <a:pt x="5617845" y="5384"/>
                </a:lnTo>
                <a:cubicBezTo>
                  <a:pt x="6931322" y="618789"/>
                  <a:pt x="7837716" y="1921305"/>
                  <a:pt x="7837716" y="3429000"/>
                </a:cubicBezTo>
                <a:cubicBezTo>
                  <a:pt x="7837716" y="4936696"/>
                  <a:pt x="6931322" y="6239212"/>
                  <a:pt x="5617845" y="6852616"/>
                </a:cubicBezTo>
                <a:lnTo>
                  <a:pt x="5605557" y="6858000"/>
                </a:lnTo>
                <a:lnTo>
                  <a:pt x="2232159" y="6858000"/>
                </a:lnTo>
                <a:lnTo>
                  <a:pt x="2219871" y="6852616"/>
                </a:lnTo>
                <a:cubicBezTo>
                  <a:pt x="906394" y="6239212"/>
                  <a:pt x="0" y="4936696"/>
                  <a:pt x="0" y="3429000"/>
                </a:cubicBezTo>
                <a:cubicBezTo>
                  <a:pt x="0" y="1921305"/>
                  <a:pt x="906394" y="618789"/>
                  <a:pt x="2219871" y="5384"/>
                </a:cubicBezTo>
                <a:close/>
              </a:path>
            </a:pathLst>
          </a:custGeom>
          <a:solidFill>
            <a:schemeClr val="bg1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2000"/>
                  </a:schemeClr>
                </a:gs>
                <a:gs pos="100000">
                  <a:schemeClr val="bg2">
                    <a:lumMod val="87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BAA3832-D61D-4DF8-B201-C3AD4000E6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587" y="381568"/>
            <a:ext cx="4702826" cy="609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440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476F6B-7146-4801-AD72-7039593A1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t-EE"/>
              <a:t>Points to remember when drawing graphs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50684C-B902-4A8E-B8D4-36E666FEE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t-EE" b="1" dirty="0"/>
              <a:t>Label</a:t>
            </a:r>
            <a:r>
              <a:rPr lang="et-EE" dirty="0"/>
              <a:t> the axes and don</a:t>
            </a:r>
            <a:r>
              <a:rPr lang="en-US" dirty="0"/>
              <a:t>’t forget the </a:t>
            </a:r>
            <a:r>
              <a:rPr lang="en-US" b="1" dirty="0"/>
              <a:t>units</a:t>
            </a:r>
            <a:r>
              <a:rPr lang="en-US" dirty="0"/>
              <a:t>! Use the form </a:t>
            </a:r>
            <a:r>
              <a:rPr lang="en-GB" dirty="0"/>
              <a:t>quantity/units.</a:t>
            </a:r>
            <a:endParaRPr lang="et-EE" dirty="0"/>
          </a:p>
          <a:p>
            <a:r>
              <a:rPr lang="et-EE" dirty="0"/>
              <a:t>Write some values and put ticks on the axes, so that </a:t>
            </a:r>
            <a:r>
              <a:rPr lang="et-EE" b="1" dirty="0"/>
              <a:t>scale</a:t>
            </a:r>
            <a:r>
              <a:rPr lang="et-EE" dirty="0"/>
              <a:t> is evident.</a:t>
            </a:r>
            <a:endParaRPr lang="en-US" dirty="0"/>
          </a:p>
          <a:p>
            <a:r>
              <a:rPr lang="en-US" dirty="0"/>
              <a:t>Choose the scale so that </a:t>
            </a:r>
            <a:r>
              <a:rPr lang="en-US" b="1" dirty="0"/>
              <a:t>most </a:t>
            </a:r>
            <a:r>
              <a:rPr lang="et-EE" b="1" dirty="0"/>
              <a:t>(at least 50%) </a:t>
            </a:r>
            <a:r>
              <a:rPr lang="en-US" b="1" dirty="0"/>
              <a:t>of the millimeter paper is occupied by actual data</a:t>
            </a:r>
            <a:r>
              <a:rPr lang="en-US" dirty="0"/>
              <a:t>. Find a compromise between a simple scale and maximal use of the paper.</a:t>
            </a:r>
          </a:p>
          <a:p>
            <a:r>
              <a:rPr lang="en-US" dirty="0"/>
              <a:t>If uncertainties are given for the values, plot the </a:t>
            </a:r>
            <a:r>
              <a:rPr lang="en-US" b="1" dirty="0"/>
              <a:t>error bars</a:t>
            </a:r>
            <a:r>
              <a:rPr lang="en-US" dirty="0"/>
              <a:t>. </a:t>
            </a:r>
          </a:p>
          <a:p>
            <a:r>
              <a:rPr lang="en-US" dirty="0"/>
              <a:t>If the plot looks (or is supposed to be) linear, plot a </a:t>
            </a:r>
            <a:r>
              <a:rPr lang="en-US" b="1" dirty="0"/>
              <a:t>straight line</a:t>
            </a:r>
            <a:r>
              <a:rPr lang="en-US" dirty="0"/>
              <a:t> that looks to be the most reasonable fit – is nearest to the most points. Check if it is supposed to go through the </a:t>
            </a:r>
            <a:r>
              <a:rPr lang="en-US" b="1" dirty="0"/>
              <a:t>origin</a:t>
            </a:r>
            <a:r>
              <a:rPr lang="en-US" dirty="0"/>
              <a:t>!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00248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2537</TotalTime>
  <Words>1201</Words>
  <Application>Microsoft Office PowerPoint</Application>
  <PresentationFormat>Широкоэкранный</PresentationFormat>
  <Paragraphs>99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Тема Office</vt:lpstr>
      <vt:lpstr>Data analysis session</vt:lpstr>
      <vt:lpstr>Basics</vt:lpstr>
      <vt:lpstr>Error propagation</vt:lpstr>
      <vt:lpstr>Презентация PowerPoint</vt:lpstr>
      <vt:lpstr>Презентация PowerPoint</vt:lpstr>
      <vt:lpstr>Graphical techniues</vt:lpstr>
      <vt:lpstr>How to draw graphs?</vt:lpstr>
      <vt:lpstr>Презентация PowerPoint</vt:lpstr>
      <vt:lpstr>Points to remember when drawing graphs</vt:lpstr>
      <vt:lpstr>Finding the intercept and the slope</vt:lpstr>
      <vt:lpstr>Graphical error propagation</vt:lpstr>
      <vt:lpstr>Non-linear graphs</vt:lpstr>
      <vt:lpstr>Linear regression</vt:lpstr>
      <vt:lpstr>Презентация PowerPoint</vt:lpstr>
      <vt:lpstr>Презентация PowerPoint</vt:lpstr>
      <vt:lpstr>Specifics in analysing astronomical data</vt:lpstr>
      <vt:lpstr>Types of data</vt:lpstr>
      <vt:lpstr>Image data</vt:lpstr>
      <vt:lpstr>Spectral data</vt:lpstr>
      <vt:lpstr>Time series and functional data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analysis session</dc:title>
  <dc:creator>KERNER, PAUL (Student)</dc:creator>
  <cp:lastModifiedBy>KERNER, PAUL (Student)</cp:lastModifiedBy>
  <cp:revision>21</cp:revision>
  <dcterms:created xsi:type="dcterms:W3CDTF">2018-09-03T14:53:38Z</dcterms:created>
  <dcterms:modified xsi:type="dcterms:W3CDTF">2018-09-05T11:08:34Z</dcterms:modified>
</cp:coreProperties>
</file>